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jH+C+LqI5JPWD3TkLWkOfV7GEd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87F874-706B-4D40-940A-E523462C950B}">
  <a:tblStyle styleId="{0487F874-706B-4D40-940A-E523462C95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0533824ff3_0_1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68" name="Google Shape;168;g10533824ff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533824ff3_0_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74" name="Google Shape;174;g10533824ff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533824ff3_0_2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80" name="Google Shape;180;g10533824ff3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53f6bb79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1053f6bb79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3e44cdc14_4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g103e44cdc14_4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3e44cdc14_2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g103e44cdc14_2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3e44cdc14_6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3e44cdc14_6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103e44cdc14_6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3e44cdc14_6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3e44cdc14_6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03e44cdc14_6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3e44cdc14_6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03e44cdc14_6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103e44cdc14_6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3e44cdc14_6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3e44cdc14_6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103e44cdc14_6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533824ff3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15" name="Google Shape;115;g10533824f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3e44cdc14_2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103e44cdc14_2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533824ff3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533824ff3_0_2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0533824ff3_0_2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We have 93 trading days in our test data set. And the prediction accuracy is ~71%.</a:t>
            </a:r>
            <a:r>
              <a:rPr lang="en-US"/>
              <a:t> </a:t>
            </a:r>
            <a:endParaRPr/>
          </a:p>
        </p:txBody>
      </p:sp>
      <p:sp>
        <p:nvSpPr>
          <p:cNvPr id="289" name="Google Shape;28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533824ff3_0_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21" name="Google Shape;121;g10533824ff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533824ff3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7999"/>
              </a:lnSpc>
              <a:spcBef>
                <a:spcPts val="0"/>
              </a:spcBef>
              <a:spcAft>
                <a:spcPts val="0"/>
              </a:spcAft>
              <a:buSzPts val="1400"/>
              <a:buChar char="-"/>
            </a:pPr>
            <a:r>
              <a:rPr lang="en-US"/>
              <a:t>Add photo by 6pm today (10/30)</a:t>
            </a:r>
            <a:endParaRPr/>
          </a:p>
          <a:p>
            <a:pPr marL="457200" lvl="0" indent="-317500" algn="l" rtl="0">
              <a:lnSpc>
                <a:spcPct val="117999"/>
              </a:lnSpc>
              <a:spcBef>
                <a:spcPts val="0"/>
              </a:spcBef>
              <a:spcAft>
                <a:spcPts val="0"/>
              </a:spcAft>
              <a:buSzPts val="1400"/>
              <a:buChar char="-"/>
            </a:pPr>
            <a:endParaRPr/>
          </a:p>
        </p:txBody>
      </p:sp>
      <p:sp>
        <p:nvSpPr>
          <p:cNvPr id="127" name="Google Shape;127;g10533824ff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533824ff3_0_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7999"/>
              </a:lnSpc>
              <a:spcBef>
                <a:spcPts val="0"/>
              </a:spcBef>
              <a:spcAft>
                <a:spcPts val="0"/>
              </a:spcAft>
              <a:buSzPts val="1400"/>
              <a:buChar char="-"/>
            </a:pPr>
            <a:r>
              <a:rPr lang="en-US"/>
              <a:t>Add photo by 6pm today (10/30)</a:t>
            </a:r>
            <a:endParaRPr/>
          </a:p>
          <a:p>
            <a:pPr marL="457200" lvl="0" indent="-317500" algn="l" rtl="0">
              <a:lnSpc>
                <a:spcPct val="117999"/>
              </a:lnSpc>
              <a:spcBef>
                <a:spcPts val="0"/>
              </a:spcBef>
              <a:spcAft>
                <a:spcPts val="0"/>
              </a:spcAft>
              <a:buSzPts val="1400"/>
              <a:buChar char="-"/>
            </a:pPr>
            <a:endParaRPr/>
          </a:p>
        </p:txBody>
      </p:sp>
      <p:sp>
        <p:nvSpPr>
          <p:cNvPr id="134" name="Google Shape;134;g10533824ff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533824ff3_0_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7999"/>
              </a:lnSpc>
              <a:spcBef>
                <a:spcPts val="0"/>
              </a:spcBef>
              <a:spcAft>
                <a:spcPts val="0"/>
              </a:spcAft>
              <a:buSzPts val="1400"/>
              <a:buChar char="-"/>
            </a:pPr>
            <a:r>
              <a:rPr lang="en-US"/>
              <a:t>Add photo by 6pm today (10/30)</a:t>
            </a:r>
            <a:endParaRPr/>
          </a:p>
          <a:p>
            <a:pPr marL="457200" lvl="0" indent="-317500" algn="l" rtl="0">
              <a:lnSpc>
                <a:spcPct val="117999"/>
              </a:lnSpc>
              <a:spcBef>
                <a:spcPts val="0"/>
              </a:spcBef>
              <a:spcAft>
                <a:spcPts val="0"/>
              </a:spcAft>
              <a:buSzPts val="1400"/>
              <a:buChar char="-"/>
            </a:pPr>
            <a:endParaRPr/>
          </a:p>
        </p:txBody>
      </p:sp>
      <p:sp>
        <p:nvSpPr>
          <p:cNvPr id="141" name="Google Shape;141;g10533824ff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533824ff3_0_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7999"/>
              </a:lnSpc>
              <a:spcBef>
                <a:spcPts val="0"/>
              </a:spcBef>
              <a:spcAft>
                <a:spcPts val="0"/>
              </a:spcAft>
              <a:buSzPts val="1400"/>
              <a:buChar char="-"/>
            </a:pPr>
            <a:r>
              <a:rPr lang="en-US"/>
              <a:t>Add photo by 6pm today (10/30)</a:t>
            </a:r>
            <a:endParaRPr/>
          </a:p>
          <a:p>
            <a:pPr marL="457200" lvl="0" indent="-317500" algn="l" rtl="0">
              <a:lnSpc>
                <a:spcPct val="117999"/>
              </a:lnSpc>
              <a:spcBef>
                <a:spcPts val="0"/>
              </a:spcBef>
              <a:spcAft>
                <a:spcPts val="0"/>
              </a:spcAft>
              <a:buSzPts val="1400"/>
              <a:buChar char="-"/>
            </a:pPr>
            <a:endParaRPr/>
          </a:p>
        </p:txBody>
      </p:sp>
      <p:sp>
        <p:nvSpPr>
          <p:cNvPr id="148" name="Google Shape;148;g10533824ff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533824ff3_0_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r>
              <a:rPr lang="en-US" sz="1000"/>
              <a:t>Financial Advisor Fees source: https://www.nerdwallet.com/article/investing/how-much-does-a-financial-advisor-cost</a:t>
            </a:r>
            <a:endParaRPr sz="1000"/>
          </a:p>
        </p:txBody>
      </p:sp>
      <p:sp>
        <p:nvSpPr>
          <p:cNvPr id="155" name="Google Shape;155;g10533824ff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533824ff3_0_2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r>
              <a:rPr lang="en-US" sz="1000"/>
              <a:t>Financial Advisor Fees source: https://www.nerdwallet.com/article/investing/how-much-does-a-financial-advisor-cost</a:t>
            </a:r>
            <a:endParaRPr sz="1000"/>
          </a:p>
        </p:txBody>
      </p:sp>
      <p:sp>
        <p:nvSpPr>
          <p:cNvPr id="161" name="Google Shape;161;g10533824ff3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1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6" name="Google Shape;26;p11"/>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0"/>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2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1"/>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1"/>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Alt" type="tx">
  <p:cSld name="TITLE_AND_BODY">
    <p:spTree>
      <p:nvGrpSpPr>
        <p:cNvPr id="1" name="Shape 101"/>
        <p:cNvGrpSpPr/>
        <p:nvPr/>
      </p:nvGrpSpPr>
      <p:grpSpPr>
        <a:xfrm>
          <a:off x="0" y="0"/>
          <a:ext cx="0" cy="0"/>
          <a:chOff x="0" y="0"/>
          <a:chExt cx="0" cy="0"/>
        </a:xfrm>
      </p:grpSpPr>
      <p:sp>
        <p:nvSpPr>
          <p:cNvPr id="102" name="Google Shape;102;g10533824ff3_0_102"/>
          <p:cNvSpPr txBox="1">
            <a:spLocks noGrp="1"/>
          </p:cNvSpPr>
          <p:nvPr>
            <p:ph type="title"/>
          </p:nvPr>
        </p:nvSpPr>
        <p:spPr>
          <a:xfrm>
            <a:off x="381000" y="413742"/>
            <a:ext cx="11430000" cy="509100"/>
          </a:xfrm>
          <a:prstGeom prst="rect">
            <a:avLst/>
          </a:prstGeom>
          <a:noFill/>
          <a:ln>
            <a:noFill/>
          </a:ln>
        </p:spPr>
        <p:txBody>
          <a:bodyPr spcFirstLastPara="1" wrap="square" lIns="78575" tIns="78575" rIns="78575" bIns="78575" anchor="t" anchorCtr="0">
            <a:normAutofit/>
          </a:bodyPr>
          <a:lstStyle>
            <a:lvl1pPr marR="0" lvl="0"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103" name="Google Shape;103;g10533824ff3_0_102"/>
          <p:cNvSpPr txBox="1">
            <a:spLocks noGrp="1"/>
          </p:cNvSpPr>
          <p:nvPr>
            <p:ph type="body" idx="1"/>
          </p:nvPr>
        </p:nvSpPr>
        <p:spPr>
          <a:xfrm>
            <a:off x="381000" y="1059656"/>
            <a:ext cx="11430000" cy="4295100"/>
          </a:xfrm>
          <a:prstGeom prst="rect">
            <a:avLst/>
          </a:prstGeom>
          <a:noFill/>
          <a:ln>
            <a:noFill/>
          </a:ln>
        </p:spPr>
        <p:txBody>
          <a:bodyPr spcFirstLastPara="1" wrap="square" lIns="78575" tIns="78575" rIns="78575" bIns="78575" anchor="t" anchorCtr="0">
            <a:normAutofit/>
          </a:bodyPr>
          <a:lstStyle>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04" name="Google Shape;104;g10533824ff3_0_102"/>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Alt">
  <p:cSld name="Blank Alt">
    <p:spTree>
      <p:nvGrpSpPr>
        <p:cNvPr id="1" name="Shape 105"/>
        <p:cNvGrpSpPr/>
        <p:nvPr/>
      </p:nvGrpSpPr>
      <p:grpSpPr>
        <a:xfrm>
          <a:off x="0" y="0"/>
          <a:ext cx="0" cy="0"/>
          <a:chOff x="0" y="0"/>
          <a:chExt cx="0" cy="0"/>
        </a:xfrm>
      </p:grpSpPr>
      <p:sp>
        <p:nvSpPr>
          <p:cNvPr id="106" name="Google Shape;106;g10533824ff3_0_106"/>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3"/>
        <p:cNvGrpSpPr/>
        <p:nvPr/>
      </p:nvGrpSpPr>
      <p:grpSpPr>
        <a:xfrm>
          <a:off x="0" y="0"/>
          <a:ext cx="0" cy="0"/>
          <a:chOff x="0" y="0"/>
          <a:chExt cx="0" cy="0"/>
        </a:xfrm>
      </p:grpSpPr>
      <p:sp>
        <p:nvSpPr>
          <p:cNvPr id="34" name="Google Shape;34;p1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8" name="Google Shape;38;p1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1" name="Google Shape;41;p13"/>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4"/>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14"/>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6" name="Google Shape;46;p1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15"/>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15"/>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4" name="Google Shape;54;p15"/>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3"/>
        <p:cNvGrpSpPr/>
        <p:nvPr/>
      </p:nvGrpSpPr>
      <p:grpSpPr>
        <a:xfrm>
          <a:off x="0" y="0"/>
          <a:ext cx="0" cy="0"/>
          <a:chOff x="0" y="0"/>
          <a:chExt cx="0" cy="0"/>
        </a:xfrm>
      </p:grpSpPr>
      <p:sp>
        <p:nvSpPr>
          <p:cNvPr id="64" name="Google Shape;64;p1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18"/>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8"/>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8"/>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8"/>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18"/>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18"/>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19"/>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9"/>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9"/>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9"/>
          <p:cNvSpPr>
            <a:spLocks noGrp="1"/>
          </p:cNvSpPr>
          <p:nvPr>
            <p:ph type="pic" idx="2"/>
          </p:nvPr>
        </p:nvSpPr>
        <p:spPr>
          <a:xfrm>
            <a:off x="15" y="0"/>
            <a:ext cx="12191985" cy="4915076"/>
          </a:xfrm>
          <a:prstGeom prst="rect">
            <a:avLst/>
          </a:prstGeom>
          <a:noFill/>
          <a:ln>
            <a:noFill/>
          </a:ln>
        </p:spPr>
      </p:sp>
      <p:sp>
        <p:nvSpPr>
          <p:cNvPr id="83" name="Google Shape;83;p19"/>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0"/>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0"/>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in/ruben-giro-4211605/"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a:t>Stock Smart</a:t>
            </a:r>
            <a:endParaRPr/>
          </a:p>
        </p:txBody>
      </p:sp>
      <p:sp>
        <p:nvSpPr>
          <p:cNvPr id="112" name="Google Shape;112;p1"/>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Group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0533824ff3_0_125"/>
          <p:cNvSpPr txBox="1">
            <a:spLocks noGrp="1"/>
          </p:cNvSpPr>
          <p:nvPr>
            <p:ph type="body" idx="1"/>
          </p:nvPr>
        </p:nvSpPr>
        <p:spPr>
          <a:xfrm>
            <a:off x="837775" y="1188450"/>
            <a:ext cx="10968900" cy="4958400"/>
          </a:xfrm>
          <a:prstGeom prst="rect">
            <a:avLst/>
          </a:prstGeom>
          <a:noFill/>
          <a:ln>
            <a:noFill/>
          </a:ln>
        </p:spPr>
        <p:txBody>
          <a:bodyPr spcFirstLastPara="1" wrap="square" lIns="43650" tIns="43650" rIns="43650" bIns="43650" anchor="t" anchorCtr="0">
            <a:noAutofit/>
          </a:bodyPr>
          <a:lstStyle/>
          <a:p>
            <a:pPr marL="381000" lvl="0" indent="-190500" algn="l" rtl="0">
              <a:lnSpc>
                <a:spcPct val="100000"/>
              </a:lnSpc>
              <a:spcBef>
                <a:spcPts val="0"/>
              </a:spcBef>
              <a:spcAft>
                <a:spcPts val="0"/>
              </a:spcAft>
              <a:buSzPts val="3100"/>
              <a:buNone/>
            </a:pPr>
            <a:endParaRPr sz="3100"/>
          </a:p>
          <a:p>
            <a:pPr marL="381000" lvl="0" indent="-387350" algn="l" rtl="0">
              <a:lnSpc>
                <a:spcPct val="100000"/>
              </a:lnSpc>
              <a:spcBef>
                <a:spcPts val="0"/>
              </a:spcBef>
              <a:spcAft>
                <a:spcPts val="0"/>
              </a:spcAft>
              <a:buSzPts val="3100"/>
              <a:buChar char="▸"/>
            </a:pPr>
            <a:r>
              <a:rPr lang="en-US" sz="3100"/>
              <a:t>Target customer</a:t>
            </a:r>
            <a:endParaRPr sz="3100"/>
          </a:p>
          <a:p>
            <a:pPr marL="787400" lvl="1" indent="-330200" algn="l" rtl="0">
              <a:lnSpc>
                <a:spcPct val="100000"/>
              </a:lnSpc>
              <a:spcBef>
                <a:spcPts val="0"/>
              </a:spcBef>
              <a:spcAft>
                <a:spcPts val="0"/>
              </a:spcAft>
              <a:buSzPts val="2000"/>
              <a:buChar char="▸"/>
            </a:pPr>
            <a:r>
              <a:rPr lang="en-US" sz="2000"/>
              <a:t>Retail investors who want to learn and take control of their investment decisions</a:t>
            </a:r>
            <a:endParaRPr sz="2000"/>
          </a:p>
          <a:p>
            <a:pPr marL="787400" lvl="1" indent="-330200" algn="l" rtl="0">
              <a:lnSpc>
                <a:spcPct val="100000"/>
              </a:lnSpc>
              <a:spcBef>
                <a:spcPts val="0"/>
              </a:spcBef>
              <a:spcAft>
                <a:spcPts val="0"/>
              </a:spcAft>
              <a:buSzPts val="2000"/>
              <a:buChar char="▸"/>
            </a:pPr>
            <a:r>
              <a:rPr lang="en-US" sz="2000"/>
              <a:t>Analysts who need a fast &amp; light-weight information gathering tool</a:t>
            </a:r>
            <a:endParaRPr sz="2000"/>
          </a:p>
          <a:p>
            <a:pPr marL="787400" lvl="0" indent="0" algn="l" rtl="0">
              <a:lnSpc>
                <a:spcPct val="100000"/>
              </a:lnSpc>
              <a:spcBef>
                <a:spcPts val="0"/>
              </a:spcBef>
              <a:spcAft>
                <a:spcPts val="0"/>
              </a:spcAft>
              <a:buNone/>
            </a:pPr>
            <a:endParaRPr sz="2100"/>
          </a:p>
          <a:p>
            <a:pPr marL="381000" lvl="0" indent="-387350" algn="l" rtl="0">
              <a:lnSpc>
                <a:spcPct val="100000"/>
              </a:lnSpc>
              <a:spcBef>
                <a:spcPts val="0"/>
              </a:spcBef>
              <a:spcAft>
                <a:spcPts val="0"/>
              </a:spcAft>
              <a:buSzPts val="3100"/>
              <a:buChar char="▸"/>
            </a:pPr>
            <a:r>
              <a:rPr lang="en-US" sz="3100"/>
              <a:t>Market size</a:t>
            </a:r>
            <a:endParaRPr sz="3100"/>
          </a:p>
          <a:p>
            <a:pPr marL="787400" lvl="1" indent="-330200" algn="l" rtl="0">
              <a:lnSpc>
                <a:spcPct val="100000"/>
              </a:lnSpc>
              <a:spcBef>
                <a:spcPts val="0"/>
              </a:spcBef>
              <a:spcAft>
                <a:spcPts val="0"/>
              </a:spcAft>
              <a:buSzPts val="2000"/>
              <a:buChar char="▸"/>
            </a:pPr>
            <a:r>
              <a:rPr lang="en-US" sz="2000"/>
              <a:t>One third of Americans own a broker account outside their retirement</a:t>
            </a:r>
            <a:endParaRPr sz="2000"/>
          </a:p>
          <a:p>
            <a:pPr marL="787400" lvl="1" indent="-330200" algn="l" rtl="0">
              <a:lnSpc>
                <a:spcPct val="100000"/>
              </a:lnSpc>
              <a:spcBef>
                <a:spcPts val="0"/>
              </a:spcBef>
              <a:spcAft>
                <a:spcPts val="0"/>
              </a:spcAft>
              <a:buSzPts val="2000"/>
              <a:buChar char="▸"/>
            </a:pPr>
            <a:r>
              <a:rPr lang="en-US" sz="2000"/>
              <a:t>Millennials and younger investors </a:t>
            </a:r>
            <a:endParaRPr sz="2000"/>
          </a:p>
          <a:p>
            <a:pPr marL="787400" lvl="0" indent="0" algn="l" rtl="0">
              <a:lnSpc>
                <a:spcPct val="100000"/>
              </a:lnSpc>
              <a:spcBef>
                <a:spcPts val="0"/>
              </a:spcBef>
              <a:spcAft>
                <a:spcPts val="0"/>
              </a:spcAft>
              <a:buNone/>
            </a:pPr>
            <a:endParaRPr sz="2100"/>
          </a:p>
          <a:p>
            <a:pPr marL="381000" lvl="0" indent="-387350" algn="l" rtl="0">
              <a:lnSpc>
                <a:spcPct val="100000"/>
              </a:lnSpc>
              <a:spcBef>
                <a:spcPts val="0"/>
              </a:spcBef>
              <a:spcAft>
                <a:spcPts val="0"/>
              </a:spcAft>
              <a:buSzPts val="3100"/>
              <a:buChar char="▸"/>
            </a:pPr>
            <a:r>
              <a:rPr lang="en-US" sz="3100"/>
              <a:t>Market forces / drivers</a:t>
            </a:r>
            <a:endParaRPr sz="3100"/>
          </a:p>
          <a:p>
            <a:pPr marL="787400" lvl="1" indent="-330200" algn="l" rtl="0">
              <a:lnSpc>
                <a:spcPct val="100000"/>
              </a:lnSpc>
              <a:spcBef>
                <a:spcPts val="0"/>
              </a:spcBef>
              <a:spcAft>
                <a:spcPts val="0"/>
              </a:spcAft>
              <a:buSzPts val="2000"/>
              <a:buChar char="▸"/>
            </a:pPr>
            <a:r>
              <a:rPr lang="en-US" sz="2000"/>
              <a:t>Many different offerings help investors make decision </a:t>
            </a:r>
            <a:endParaRPr sz="2000"/>
          </a:p>
          <a:p>
            <a:pPr marL="787400" lvl="1" indent="-330200" algn="l" rtl="0">
              <a:lnSpc>
                <a:spcPct val="100000"/>
              </a:lnSpc>
              <a:spcBef>
                <a:spcPts val="0"/>
              </a:spcBef>
              <a:spcAft>
                <a:spcPts val="0"/>
              </a:spcAft>
              <a:buSzPts val="2000"/>
              <a:buChar char="▸"/>
            </a:pPr>
            <a:r>
              <a:rPr lang="en-US" sz="2000"/>
              <a:t>Many investors are happy investing in the market, but others would like to receive advice on how to beat the average returns, and get better returns</a:t>
            </a:r>
            <a:endParaRPr sz="2000"/>
          </a:p>
          <a:p>
            <a:pPr marL="787400" lvl="1" indent="-330200" algn="l" rtl="0">
              <a:lnSpc>
                <a:spcPct val="100000"/>
              </a:lnSpc>
              <a:spcBef>
                <a:spcPts val="0"/>
              </a:spcBef>
              <a:spcAft>
                <a:spcPts val="0"/>
              </a:spcAft>
              <a:buSzPts val="2000"/>
              <a:buChar char="▸"/>
            </a:pPr>
            <a:r>
              <a:rPr lang="en-US" sz="2000"/>
              <a:t>Large number of offerings, but also very large number of customers</a:t>
            </a:r>
            <a:endParaRPr sz="2000"/>
          </a:p>
        </p:txBody>
      </p:sp>
      <p:sp>
        <p:nvSpPr>
          <p:cNvPr id="171" name="Google Shape;171;g10533824ff3_0_125"/>
          <p:cNvSpPr txBox="1">
            <a:spLocks noGrp="1"/>
          </p:cNvSpPr>
          <p:nvPr>
            <p:ph type="title"/>
          </p:nvPr>
        </p:nvSpPr>
        <p:spPr>
          <a:xfrm>
            <a:off x="870175" y="855889"/>
            <a:ext cx="10904100" cy="6639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MARKET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10533824ff3_0_130"/>
          <p:cNvSpPr txBox="1">
            <a:spLocks noGrp="1"/>
          </p:cNvSpPr>
          <p:nvPr>
            <p:ph type="title"/>
          </p:nvPr>
        </p:nvSpPr>
        <p:spPr>
          <a:xfrm>
            <a:off x="738138" y="1031262"/>
            <a:ext cx="10715700" cy="3579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BUSINESS MODEL / UNIT ECONOMICS</a:t>
            </a:r>
            <a:endParaRPr/>
          </a:p>
        </p:txBody>
      </p:sp>
      <p:sp>
        <p:nvSpPr>
          <p:cNvPr id="177" name="Google Shape;177;g10533824ff3_0_130"/>
          <p:cNvSpPr txBox="1">
            <a:spLocks noGrp="1"/>
          </p:cNvSpPr>
          <p:nvPr>
            <p:ph type="body" idx="1"/>
          </p:nvPr>
        </p:nvSpPr>
        <p:spPr>
          <a:xfrm>
            <a:off x="785700" y="1431999"/>
            <a:ext cx="11406300" cy="4795200"/>
          </a:xfrm>
          <a:prstGeom prst="rect">
            <a:avLst/>
          </a:prstGeom>
          <a:noFill/>
          <a:ln>
            <a:noFill/>
          </a:ln>
        </p:spPr>
        <p:txBody>
          <a:bodyPr spcFirstLastPara="1" wrap="square" lIns="43650" tIns="43650" rIns="43650" bIns="43650" anchor="t" anchorCtr="0">
            <a:noAutofit/>
          </a:bodyPr>
          <a:lstStyle/>
          <a:p>
            <a:pPr marL="381000" lvl="0" indent="-190500" algn="l" rtl="0">
              <a:lnSpc>
                <a:spcPct val="100000"/>
              </a:lnSpc>
              <a:spcBef>
                <a:spcPts val="0"/>
              </a:spcBef>
              <a:spcAft>
                <a:spcPts val="0"/>
              </a:spcAft>
              <a:buSzPts val="3100"/>
              <a:buNone/>
            </a:pPr>
            <a:endParaRPr sz="3100"/>
          </a:p>
          <a:p>
            <a:pPr marL="381000" lvl="0" indent="-387350" algn="l" rtl="0">
              <a:lnSpc>
                <a:spcPct val="100000"/>
              </a:lnSpc>
              <a:spcBef>
                <a:spcPts val="0"/>
              </a:spcBef>
              <a:spcAft>
                <a:spcPts val="0"/>
              </a:spcAft>
              <a:buSzPts val="3100"/>
              <a:buChar char="▸"/>
            </a:pPr>
            <a:r>
              <a:rPr lang="en-US" sz="3100"/>
              <a:t>Business Model</a:t>
            </a:r>
            <a:endParaRPr sz="3100"/>
          </a:p>
          <a:p>
            <a:pPr marL="787400" lvl="1" indent="-330200" algn="l" rtl="0">
              <a:lnSpc>
                <a:spcPct val="100000"/>
              </a:lnSpc>
              <a:spcBef>
                <a:spcPts val="0"/>
              </a:spcBef>
              <a:spcAft>
                <a:spcPts val="0"/>
              </a:spcAft>
              <a:buSzPts val="2000"/>
              <a:buChar char="▸"/>
            </a:pPr>
            <a:r>
              <a:rPr lang="en-US" sz="2000"/>
              <a:t>Premium users will be subject to a monthly/yearly subscription fee for additional services</a:t>
            </a:r>
            <a:endParaRPr sz="2000"/>
          </a:p>
          <a:p>
            <a:pPr marL="0" lvl="0" indent="0" algn="l" rtl="0">
              <a:lnSpc>
                <a:spcPct val="100000"/>
              </a:lnSpc>
              <a:spcBef>
                <a:spcPts val="0"/>
              </a:spcBef>
              <a:spcAft>
                <a:spcPts val="0"/>
              </a:spcAft>
              <a:buNone/>
            </a:pPr>
            <a:endParaRPr sz="2000"/>
          </a:p>
          <a:p>
            <a:pPr marL="787400" lvl="0" indent="0" algn="l" rtl="0">
              <a:lnSpc>
                <a:spcPct val="100000"/>
              </a:lnSpc>
              <a:spcBef>
                <a:spcPts val="0"/>
              </a:spcBef>
              <a:spcAft>
                <a:spcPts val="0"/>
              </a:spcAft>
              <a:buNone/>
            </a:pPr>
            <a:endParaRPr sz="2100"/>
          </a:p>
          <a:p>
            <a:pPr marL="381000" lvl="0" indent="-387350" algn="l" rtl="0">
              <a:lnSpc>
                <a:spcPct val="100000"/>
              </a:lnSpc>
              <a:spcBef>
                <a:spcPts val="0"/>
              </a:spcBef>
              <a:spcAft>
                <a:spcPts val="0"/>
              </a:spcAft>
              <a:buSzPts val="3100"/>
              <a:buChar char="▸"/>
            </a:pPr>
            <a:r>
              <a:rPr lang="en-US" sz="3100"/>
              <a:t>Pricing details</a:t>
            </a:r>
            <a:endParaRPr sz="3100"/>
          </a:p>
          <a:p>
            <a:pPr marL="787400" lvl="1" indent="-330200" algn="l" rtl="0">
              <a:lnSpc>
                <a:spcPct val="100000"/>
              </a:lnSpc>
              <a:spcBef>
                <a:spcPts val="0"/>
              </a:spcBef>
              <a:spcAft>
                <a:spcPts val="0"/>
              </a:spcAft>
              <a:buSzPts val="2000"/>
              <a:buChar char="▸"/>
            </a:pPr>
            <a:r>
              <a:rPr lang="en-US" sz="2000"/>
              <a:t>$19 per month or $199 per year</a:t>
            </a:r>
            <a:endParaRPr sz="2000"/>
          </a:p>
          <a:p>
            <a:pPr marL="774700" lvl="1" indent="-317500" algn="l" rtl="0">
              <a:lnSpc>
                <a:spcPct val="100000"/>
              </a:lnSpc>
              <a:spcBef>
                <a:spcPts val="0"/>
              </a:spcBef>
              <a:spcAft>
                <a:spcPts val="0"/>
              </a:spcAft>
              <a:buSzPts val="2000"/>
              <a:buChar char="▸"/>
            </a:pPr>
            <a:r>
              <a:rPr lang="en-US" sz="2000"/>
              <a:t>We expect 70% of our customers to sign for the monthly plan and stay on average for 9 months. Customer contribution would be $20 * 9 month = $180. The 30% yearly customers would contribute $199 for a weighted blended rate of $186</a:t>
            </a:r>
            <a:endParaRPr sz="2000"/>
          </a:p>
          <a:p>
            <a:pPr marL="774700" lvl="1" indent="-317500" algn="l" rtl="0">
              <a:lnSpc>
                <a:spcPct val="100000"/>
              </a:lnSpc>
              <a:spcBef>
                <a:spcPts val="0"/>
              </a:spcBef>
              <a:spcAft>
                <a:spcPts val="0"/>
              </a:spcAft>
              <a:buSzPts val="2000"/>
              <a:buChar char="▸"/>
            </a:pPr>
            <a:r>
              <a:rPr lang="en-US" sz="2000"/>
              <a:t>We capture 1% market share of the 70 million households that own stock =  700,000 customers x $186 contribution rate per customer = $130 million revenue run-rate</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0533824ff3_0_227"/>
          <p:cNvSpPr txBox="1">
            <a:spLocks noGrp="1"/>
          </p:cNvSpPr>
          <p:nvPr>
            <p:ph type="title"/>
          </p:nvPr>
        </p:nvSpPr>
        <p:spPr>
          <a:xfrm>
            <a:off x="738138" y="1031262"/>
            <a:ext cx="10715700" cy="357900"/>
          </a:xfrm>
          <a:prstGeom prst="rect">
            <a:avLst/>
          </a:prstGeom>
          <a:noFill/>
          <a:ln>
            <a:noFill/>
          </a:ln>
        </p:spPr>
        <p:txBody>
          <a:bodyPr spcFirstLastPara="1" wrap="square" lIns="43650" tIns="43650" rIns="43650" bIns="43650" anchor="t" anchorCtr="0">
            <a:noAutofit/>
          </a:bodyPr>
          <a:lstStyle/>
          <a:p>
            <a:pPr marL="0" lvl="0" indent="0" algn="l" rtl="0">
              <a:spcBef>
                <a:spcPts val="0"/>
              </a:spcBef>
              <a:spcAft>
                <a:spcPts val="0"/>
              </a:spcAft>
              <a:buClr>
                <a:srgbClr val="E7253A"/>
              </a:buClr>
              <a:buSzPts val="4100"/>
              <a:buFont typeface="Arial"/>
              <a:buNone/>
            </a:pPr>
            <a:r>
              <a:rPr lang="en-US" sz="4100"/>
              <a:t>Our Solutions</a:t>
            </a:r>
            <a:endParaRPr sz="4100"/>
          </a:p>
          <a:p>
            <a:pPr marL="0" marR="0" lvl="0" indent="0" algn="l" rtl="0">
              <a:lnSpc>
                <a:spcPct val="80000"/>
              </a:lnSpc>
              <a:spcBef>
                <a:spcPts val="0"/>
              </a:spcBef>
              <a:spcAft>
                <a:spcPts val="0"/>
              </a:spcAft>
              <a:buClr>
                <a:srgbClr val="E7253A"/>
              </a:buClr>
              <a:buSzPts val="4100"/>
              <a:buFont typeface="Arial"/>
              <a:buNone/>
            </a:pPr>
            <a:endParaRPr sz="4100"/>
          </a:p>
        </p:txBody>
      </p:sp>
      <p:sp>
        <p:nvSpPr>
          <p:cNvPr id="183" name="Google Shape;183;g10533824ff3_0_227"/>
          <p:cNvSpPr txBox="1">
            <a:spLocks noGrp="1"/>
          </p:cNvSpPr>
          <p:nvPr>
            <p:ph type="body" idx="1"/>
          </p:nvPr>
        </p:nvSpPr>
        <p:spPr>
          <a:xfrm>
            <a:off x="954675" y="1743725"/>
            <a:ext cx="10666800" cy="4188900"/>
          </a:xfrm>
          <a:prstGeom prst="rect">
            <a:avLst/>
          </a:prstGeom>
          <a:noFill/>
          <a:ln>
            <a:noFill/>
          </a:ln>
        </p:spPr>
        <p:txBody>
          <a:bodyPr spcFirstLastPara="1" wrap="square" lIns="43650" tIns="43650" rIns="43650" bIns="43650" anchor="t" anchorCtr="0">
            <a:noAutofit/>
          </a:bodyPr>
          <a:lstStyle/>
          <a:p>
            <a:pPr marL="0" lvl="0" indent="0" algn="l" rtl="0">
              <a:lnSpc>
                <a:spcPct val="100000"/>
              </a:lnSpc>
              <a:spcBef>
                <a:spcPts val="0"/>
              </a:spcBef>
              <a:spcAft>
                <a:spcPts val="0"/>
              </a:spcAft>
              <a:buNone/>
            </a:pPr>
            <a:endParaRPr sz="2000"/>
          </a:p>
          <a:p>
            <a:pPr marL="393700" lvl="0" indent="-342900" algn="l" rtl="0">
              <a:lnSpc>
                <a:spcPct val="150000"/>
              </a:lnSpc>
              <a:spcBef>
                <a:spcPts val="1400"/>
              </a:spcBef>
              <a:spcAft>
                <a:spcPts val="0"/>
              </a:spcAft>
              <a:buSzPts val="2200"/>
              <a:buFont typeface="Calibri"/>
              <a:buChar char="▸"/>
            </a:pPr>
            <a:r>
              <a:rPr lang="en-US" sz="2200"/>
              <a:t>Provide investors with the information they need to make intelligent investment decisions</a:t>
            </a:r>
            <a:endParaRPr sz="2200"/>
          </a:p>
          <a:p>
            <a:pPr marL="393700" lvl="0" indent="-342900" algn="l" rtl="0">
              <a:lnSpc>
                <a:spcPct val="150000"/>
              </a:lnSpc>
              <a:spcBef>
                <a:spcPts val="0"/>
              </a:spcBef>
              <a:spcAft>
                <a:spcPts val="0"/>
              </a:spcAft>
              <a:buSzPts val="2200"/>
              <a:buFont typeface="Calibri"/>
              <a:buChar char="▸"/>
            </a:pPr>
            <a:r>
              <a:rPr lang="en-US" sz="2200"/>
              <a:t>All relevant and important information in one place</a:t>
            </a:r>
            <a:endParaRPr sz="2200"/>
          </a:p>
          <a:p>
            <a:pPr marL="393700" lvl="0" indent="-342900" algn="l" rtl="0">
              <a:lnSpc>
                <a:spcPct val="150000"/>
              </a:lnSpc>
              <a:spcBef>
                <a:spcPts val="0"/>
              </a:spcBef>
              <a:spcAft>
                <a:spcPts val="0"/>
              </a:spcAft>
              <a:buSzPts val="2200"/>
              <a:buFont typeface="Calibri"/>
              <a:buChar char="▸"/>
            </a:pPr>
            <a:r>
              <a:rPr lang="en-US" sz="2200"/>
              <a:t>Show how the different stock metrics may affect your returns</a:t>
            </a:r>
            <a:endParaRPr sz="2200"/>
          </a:p>
          <a:p>
            <a:pPr marL="393700" lvl="0" indent="-342900" algn="l" rtl="0">
              <a:lnSpc>
                <a:spcPct val="150000"/>
              </a:lnSpc>
              <a:spcBef>
                <a:spcPts val="0"/>
              </a:spcBef>
              <a:spcAft>
                <a:spcPts val="0"/>
              </a:spcAft>
              <a:buSzPts val="2200"/>
              <a:buFont typeface="Calibri"/>
              <a:buChar char="▸"/>
            </a:pPr>
            <a:r>
              <a:rPr lang="en-US" sz="2200"/>
              <a:t>Continue to publish research and proven investing ideas</a:t>
            </a:r>
            <a:endParaRPr sz="2200"/>
          </a:p>
          <a:p>
            <a:pPr marL="787400" lvl="0" indent="0" algn="l" rtl="0">
              <a:lnSpc>
                <a:spcPct val="100000"/>
              </a:lnSpc>
              <a:spcBef>
                <a:spcPts val="0"/>
              </a:spcBef>
              <a:spcAft>
                <a:spcPts val="0"/>
              </a:spcAft>
              <a:buNone/>
            </a:pPr>
            <a:endParaRPr sz="2100"/>
          </a:p>
          <a:p>
            <a:pPr marL="393700" lvl="0" indent="0" algn="l" rtl="0">
              <a:lnSpc>
                <a:spcPct val="100000"/>
              </a:lnSpc>
              <a:spcBef>
                <a:spcPts val="0"/>
              </a:spcBef>
              <a:spcAft>
                <a:spcPts val="0"/>
              </a:spcAft>
              <a:buNone/>
            </a:pP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1053f6bb792_0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800"/>
              <a:buFont typeface="Calibri"/>
              <a:buNone/>
            </a:pPr>
            <a:r>
              <a:rPr lang="en-US" sz="4100">
                <a:solidFill>
                  <a:schemeClr val="dk1"/>
                </a:solidFill>
                <a:latin typeface="Arial"/>
                <a:ea typeface="Arial"/>
                <a:cs typeface="Arial"/>
                <a:sym typeface="Arial"/>
              </a:rPr>
              <a:t>Historical Data</a:t>
            </a:r>
            <a:endParaRPr>
              <a:solidFill>
                <a:schemeClr val="dk1"/>
              </a:solidFill>
            </a:endParaRPr>
          </a:p>
        </p:txBody>
      </p:sp>
      <p:sp>
        <p:nvSpPr>
          <p:cNvPr id="189" name="Google Shape;189;g1053f6bb792_0_0"/>
          <p:cNvSpPr txBox="1">
            <a:spLocks noGrp="1"/>
          </p:cNvSpPr>
          <p:nvPr>
            <p:ph type="body" idx="1"/>
          </p:nvPr>
        </p:nvSpPr>
        <p:spPr>
          <a:xfrm>
            <a:off x="1097275" y="1930720"/>
            <a:ext cx="10058400" cy="4497900"/>
          </a:xfrm>
          <a:prstGeom prst="rect">
            <a:avLst/>
          </a:prstGeom>
          <a:noFill/>
          <a:ln>
            <a:noFill/>
          </a:ln>
        </p:spPr>
        <p:txBody>
          <a:bodyPr spcFirstLastPara="1" wrap="square" lIns="0" tIns="45700" rIns="0" bIns="45700" anchor="t" anchorCtr="0">
            <a:normAutofit/>
          </a:bodyPr>
          <a:lstStyle/>
          <a:p>
            <a:pPr marL="457200" lvl="0" indent="0" algn="l" rtl="0">
              <a:lnSpc>
                <a:spcPct val="90000"/>
              </a:lnSpc>
              <a:spcBef>
                <a:spcPts val="0"/>
              </a:spcBef>
              <a:spcAft>
                <a:spcPts val="0"/>
              </a:spcAft>
              <a:buNone/>
            </a:pPr>
            <a:r>
              <a:rPr lang="en-US" sz="2400"/>
              <a:t>Stock Smart provides an insight into the historical data of any stock that the user enters.</a:t>
            </a:r>
            <a:endParaRPr sz="2400"/>
          </a:p>
          <a:p>
            <a:pPr marL="457200" lvl="0" indent="0" algn="l" rtl="0">
              <a:lnSpc>
                <a:spcPct val="90000"/>
              </a:lnSpc>
              <a:spcBef>
                <a:spcPts val="0"/>
              </a:spcBef>
              <a:spcAft>
                <a:spcPts val="0"/>
              </a:spcAft>
              <a:buNone/>
            </a:pPr>
            <a:endParaRPr sz="2400"/>
          </a:p>
          <a:p>
            <a:pPr marL="457200" lvl="0" indent="0" algn="l" rtl="0">
              <a:lnSpc>
                <a:spcPct val="90000"/>
              </a:lnSpc>
              <a:spcBef>
                <a:spcPts val="0"/>
              </a:spcBef>
              <a:spcAft>
                <a:spcPts val="0"/>
              </a:spcAft>
              <a:buNone/>
            </a:pPr>
            <a:r>
              <a:rPr lang="en-US" sz="2400"/>
              <a:t>Upon being prompted by the application, when a user enters the name of the stock he/she wants to look at the historical data of, StockSmart displays 29 parameters, a few of which are Revenue, Gross Margin Percentage, Operating Income, Net Income, Earnings per Share, Dividends, Payout Ratio, and so on for the entirety of the previous  decade, starting from 2011 to 2020.</a:t>
            </a:r>
            <a:endParaRPr sz="2400"/>
          </a:p>
          <a:p>
            <a:pPr marL="457200" lvl="0" indent="0" algn="l" rtl="0">
              <a:lnSpc>
                <a:spcPct val="90000"/>
              </a:lnSpc>
              <a:spcBef>
                <a:spcPts val="0"/>
              </a:spcBef>
              <a:spcAft>
                <a:spcPts val="0"/>
              </a:spcAft>
              <a:buNone/>
            </a:pPr>
            <a:endParaRPr i="1"/>
          </a:p>
          <a:p>
            <a:pPr marL="457200" lvl="0" indent="0" algn="l" rtl="0">
              <a:lnSpc>
                <a:spcPct val="90000"/>
              </a:lnSpc>
              <a:spcBef>
                <a:spcPts val="0"/>
              </a:spcBef>
              <a:spcAft>
                <a:spcPts val="0"/>
              </a:spcAft>
              <a:buNone/>
            </a:pPr>
            <a:r>
              <a:rPr lang="en-US" i="1"/>
              <a:t>The user can make a well-informed decision if he/she needs to invest in that particular stock.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103e44cdc14_4_6"/>
          <p:cNvSpPr txBox="1">
            <a:spLocks noGrp="1"/>
          </p:cNvSpPr>
          <p:nvPr>
            <p:ph type="title"/>
          </p:nvPr>
        </p:nvSpPr>
        <p:spPr>
          <a:xfrm>
            <a:off x="1066805" y="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800"/>
              <a:buFont typeface="Calibri"/>
              <a:buNone/>
            </a:pPr>
            <a:r>
              <a:rPr lang="en-US" sz="4100">
                <a:solidFill>
                  <a:schemeClr val="dk1"/>
                </a:solidFill>
                <a:latin typeface="Arial"/>
                <a:ea typeface="Arial"/>
                <a:cs typeface="Arial"/>
                <a:sym typeface="Arial"/>
              </a:rPr>
              <a:t>Historical Data</a:t>
            </a:r>
            <a:endParaRPr>
              <a:solidFill>
                <a:schemeClr val="dk1"/>
              </a:solidFill>
            </a:endParaRPr>
          </a:p>
        </p:txBody>
      </p:sp>
      <p:sp>
        <p:nvSpPr>
          <p:cNvPr id="195" name="Google Shape;195;g103e44cdc14_4_6"/>
          <p:cNvSpPr txBox="1">
            <a:spLocks noGrp="1"/>
          </p:cNvSpPr>
          <p:nvPr>
            <p:ph type="body" idx="1"/>
          </p:nvPr>
        </p:nvSpPr>
        <p:spPr>
          <a:xfrm>
            <a:off x="1097275" y="1930720"/>
            <a:ext cx="10058400" cy="4497900"/>
          </a:xfrm>
          <a:prstGeom prst="rect">
            <a:avLst/>
          </a:prstGeom>
          <a:noFill/>
          <a:ln>
            <a:noFill/>
          </a:ln>
        </p:spPr>
        <p:txBody>
          <a:bodyPr spcFirstLastPara="1" wrap="square" lIns="0" tIns="45700" rIns="0" bIns="45700" anchor="t" anchorCtr="0">
            <a:normAutofit/>
          </a:bodyPr>
          <a:lstStyle/>
          <a:p>
            <a:pPr marL="457200" lvl="0" indent="0" algn="l" rtl="0">
              <a:lnSpc>
                <a:spcPct val="90000"/>
              </a:lnSpc>
              <a:spcBef>
                <a:spcPts val="0"/>
              </a:spcBef>
              <a:spcAft>
                <a:spcPts val="0"/>
              </a:spcAft>
              <a:buNone/>
            </a:pPr>
            <a:r>
              <a:rPr lang="en-US" sz="2400"/>
              <a:t>For example, let us look at the application when a user enters Apple’s stock APPL when prompted.</a:t>
            </a:r>
            <a:endParaRPr sz="2400"/>
          </a:p>
          <a:p>
            <a:pPr marL="457200" lvl="0" indent="0" algn="l" rtl="0">
              <a:lnSpc>
                <a:spcPct val="90000"/>
              </a:lnSpc>
              <a:spcBef>
                <a:spcPts val="0"/>
              </a:spcBef>
              <a:spcAft>
                <a:spcPts val="0"/>
              </a:spcAft>
              <a:buNone/>
            </a:pPr>
            <a:endParaRPr sz="2400"/>
          </a:p>
        </p:txBody>
      </p:sp>
      <p:pic>
        <p:nvPicPr>
          <p:cNvPr id="196" name="Google Shape;196;g103e44cdc14_4_6"/>
          <p:cNvPicPr preferRelativeResize="0"/>
          <p:nvPr/>
        </p:nvPicPr>
        <p:blipFill>
          <a:blip r:embed="rId3">
            <a:alphaModFix/>
          </a:blip>
          <a:stretch>
            <a:fillRect/>
          </a:stretch>
        </p:blipFill>
        <p:spPr>
          <a:xfrm>
            <a:off x="2276625" y="2736800"/>
            <a:ext cx="7632124" cy="3329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03e44cdc14_2_12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800"/>
              <a:buFont typeface="Calibri"/>
              <a:buNone/>
            </a:pPr>
            <a:r>
              <a:rPr lang="en-US" sz="4100">
                <a:solidFill>
                  <a:schemeClr val="dk1"/>
                </a:solidFill>
                <a:latin typeface="Arial"/>
                <a:ea typeface="Arial"/>
                <a:cs typeface="Arial"/>
                <a:sym typeface="Arial"/>
              </a:rPr>
              <a:t>News</a:t>
            </a:r>
            <a:endParaRPr>
              <a:solidFill>
                <a:schemeClr val="dk1"/>
              </a:solidFill>
            </a:endParaRPr>
          </a:p>
        </p:txBody>
      </p:sp>
      <p:sp>
        <p:nvSpPr>
          <p:cNvPr id="202" name="Google Shape;202;g103e44cdc14_2_123"/>
          <p:cNvSpPr txBox="1">
            <a:spLocks noGrp="1"/>
          </p:cNvSpPr>
          <p:nvPr>
            <p:ph type="body" idx="1"/>
          </p:nvPr>
        </p:nvSpPr>
        <p:spPr>
          <a:xfrm>
            <a:off x="1155725" y="2125279"/>
            <a:ext cx="10058400" cy="20682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r>
              <a:rPr lang="en-US"/>
              <a:t>The headlining news section reports the top five significant news headlines for the given stock, along with dates and links collected from the trusted Wall Street Journal. </a:t>
            </a:r>
            <a:endParaRPr/>
          </a:p>
          <a:p>
            <a:pPr marL="0" lvl="0" indent="0" algn="l" rtl="0">
              <a:lnSpc>
                <a:spcPct val="90000"/>
              </a:lnSpc>
              <a:spcBef>
                <a:spcPts val="1400"/>
              </a:spcBef>
              <a:spcAft>
                <a:spcPts val="0"/>
              </a:spcAft>
              <a:buNone/>
            </a:pPr>
            <a:r>
              <a:rPr lang="en-US"/>
              <a:t>This section is meant to provide users an overview of the conversations around the company in the market and means to dive deeper. </a:t>
            </a:r>
            <a:endParaRPr/>
          </a:p>
        </p:txBody>
      </p:sp>
      <p:sp>
        <p:nvSpPr>
          <p:cNvPr id="203" name="Google Shape;203;g103e44cdc14_2_123"/>
          <p:cNvSpPr txBox="1"/>
          <p:nvPr/>
        </p:nvSpPr>
        <p:spPr>
          <a:xfrm>
            <a:off x="1155724" y="3738300"/>
            <a:ext cx="8714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Sample output</a:t>
            </a:r>
            <a:endParaRPr sz="1800" b="0" i="0" u="none" strike="noStrike" cap="none">
              <a:solidFill>
                <a:schemeClr val="dk1"/>
              </a:solidFill>
              <a:latin typeface="Calibri"/>
              <a:ea typeface="Calibri"/>
              <a:cs typeface="Calibri"/>
              <a:sym typeface="Calibri"/>
            </a:endParaRPr>
          </a:p>
        </p:txBody>
      </p:sp>
      <p:pic>
        <p:nvPicPr>
          <p:cNvPr id="204" name="Google Shape;204;g103e44cdc14_2_123"/>
          <p:cNvPicPr preferRelativeResize="0"/>
          <p:nvPr/>
        </p:nvPicPr>
        <p:blipFill>
          <a:blip r:embed="rId3">
            <a:alphaModFix/>
          </a:blip>
          <a:stretch>
            <a:fillRect/>
          </a:stretch>
        </p:blipFill>
        <p:spPr>
          <a:xfrm>
            <a:off x="1097275" y="4345875"/>
            <a:ext cx="10116848" cy="11227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03e44cdc14_6_1"/>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Inside Trading Activity</a:t>
            </a:r>
            <a:endParaRPr/>
          </a:p>
        </p:txBody>
      </p:sp>
      <p:sp>
        <p:nvSpPr>
          <p:cNvPr id="211" name="Google Shape;211;g103e44cdc14_6_1"/>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r>
              <a:rPr lang="en-US" sz="2400"/>
              <a:t>When insiders buy or sell shares in a company that they have information defined as privilege, they must file a form with the Securities and Exchange Commission</a:t>
            </a:r>
            <a:endParaRPr sz="2400"/>
          </a:p>
        </p:txBody>
      </p:sp>
      <p:pic>
        <p:nvPicPr>
          <p:cNvPr id="212" name="Google Shape;212;g103e44cdc14_6_1"/>
          <p:cNvPicPr preferRelativeResize="0"/>
          <p:nvPr/>
        </p:nvPicPr>
        <p:blipFill>
          <a:blip r:embed="rId3">
            <a:alphaModFix/>
          </a:blip>
          <a:stretch>
            <a:fillRect/>
          </a:stretch>
        </p:blipFill>
        <p:spPr>
          <a:xfrm>
            <a:off x="3155225" y="2726675"/>
            <a:ext cx="7285999" cy="3142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03e44cdc14_6_8"/>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n-US"/>
              <a:t>Inside Trading Activity</a:t>
            </a:r>
            <a:endParaRPr/>
          </a:p>
        </p:txBody>
      </p:sp>
      <p:pic>
        <p:nvPicPr>
          <p:cNvPr id="219" name="Google Shape;219;g103e44cdc14_6_8"/>
          <p:cNvPicPr preferRelativeResize="0"/>
          <p:nvPr/>
        </p:nvPicPr>
        <p:blipFill>
          <a:blip r:embed="rId3">
            <a:alphaModFix/>
          </a:blip>
          <a:stretch>
            <a:fillRect/>
          </a:stretch>
        </p:blipFill>
        <p:spPr>
          <a:xfrm>
            <a:off x="1284850" y="2098700"/>
            <a:ext cx="8763000" cy="1371600"/>
          </a:xfrm>
          <a:prstGeom prst="rect">
            <a:avLst/>
          </a:prstGeom>
          <a:noFill/>
          <a:ln>
            <a:noFill/>
          </a:ln>
        </p:spPr>
      </p:pic>
      <p:sp>
        <p:nvSpPr>
          <p:cNvPr id="220" name="Google Shape;220;g103e44cdc14_6_8"/>
          <p:cNvSpPr txBox="1"/>
          <p:nvPr/>
        </p:nvSpPr>
        <p:spPr>
          <a:xfrm>
            <a:off x="1284850" y="4131325"/>
            <a:ext cx="8564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latin typeface="Calibri"/>
                <a:ea typeface="Calibri"/>
                <a:cs typeface="Calibri"/>
                <a:sym typeface="Calibri"/>
              </a:rPr>
              <a:t>What kind of return on investments do insiders get? Should you buy when they buy?</a:t>
            </a:r>
            <a:endParaRPr sz="22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03e44cdc14_6_1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n-US"/>
              <a:t>Inside Trading Activity</a:t>
            </a:r>
            <a:endParaRPr/>
          </a:p>
        </p:txBody>
      </p:sp>
      <p:sp>
        <p:nvSpPr>
          <p:cNvPr id="227" name="Google Shape;227;g103e44cdc14_6_15"/>
          <p:cNvSpPr txBox="1"/>
          <p:nvPr/>
        </p:nvSpPr>
        <p:spPr>
          <a:xfrm>
            <a:off x="1487275" y="2528375"/>
            <a:ext cx="8196600" cy="16932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Calibri"/>
              <a:buAutoNum type="arabicParenR"/>
            </a:pPr>
            <a:r>
              <a:rPr lang="en-US" sz="2100">
                <a:latin typeface="Calibri"/>
                <a:ea typeface="Calibri"/>
                <a:cs typeface="Calibri"/>
                <a:sym typeface="Calibri"/>
              </a:rPr>
              <a:t>Scanned millions of SEC filings over the last 10 years</a:t>
            </a:r>
            <a:endParaRPr sz="2100">
              <a:latin typeface="Calibri"/>
              <a:ea typeface="Calibri"/>
              <a:cs typeface="Calibri"/>
              <a:sym typeface="Calibri"/>
            </a:endParaRPr>
          </a:p>
          <a:p>
            <a:pPr marL="457200" lvl="0" indent="-361950" algn="l" rtl="0">
              <a:spcBef>
                <a:spcPts val="0"/>
              </a:spcBef>
              <a:spcAft>
                <a:spcPts val="0"/>
              </a:spcAft>
              <a:buSzPts val="2100"/>
              <a:buFont typeface="Calibri"/>
              <a:buAutoNum type="arabicParenR"/>
            </a:pPr>
            <a:r>
              <a:rPr lang="en-US" sz="2100">
                <a:latin typeface="Calibri"/>
                <a:ea typeface="Calibri"/>
                <a:cs typeface="Calibri"/>
                <a:sym typeface="Calibri"/>
              </a:rPr>
              <a:t>Identified a random sample of 24,000 filings with insider purchases</a:t>
            </a:r>
            <a:endParaRPr sz="2100">
              <a:latin typeface="Calibri"/>
              <a:ea typeface="Calibri"/>
              <a:cs typeface="Calibri"/>
              <a:sym typeface="Calibri"/>
            </a:endParaRPr>
          </a:p>
          <a:p>
            <a:pPr marL="457200" lvl="0" indent="-361950" algn="l" rtl="0">
              <a:spcBef>
                <a:spcPts val="0"/>
              </a:spcBef>
              <a:spcAft>
                <a:spcPts val="0"/>
              </a:spcAft>
              <a:buSzPts val="2100"/>
              <a:buFont typeface="Calibri"/>
              <a:buAutoNum type="arabicParenR"/>
            </a:pPr>
            <a:r>
              <a:rPr lang="en-US" sz="2100">
                <a:latin typeface="Calibri"/>
                <a:ea typeface="Calibri"/>
                <a:cs typeface="Calibri"/>
                <a:sym typeface="Calibri"/>
              </a:rPr>
              <a:t>Calculated the return on investment in subsequent one, two, and three year period:</a:t>
            </a:r>
            <a:endParaRPr sz="21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03e44cdc14_6_21"/>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n-US"/>
              <a:t>Inside Trading Activity</a:t>
            </a:r>
            <a:endParaRPr/>
          </a:p>
        </p:txBody>
      </p:sp>
      <p:pic>
        <p:nvPicPr>
          <p:cNvPr id="234" name="Google Shape;234;g103e44cdc14_6_21"/>
          <p:cNvPicPr preferRelativeResize="0"/>
          <p:nvPr/>
        </p:nvPicPr>
        <p:blipFill>
          <a:blip r:embed="rId3">
            <a:alphaModFix/>
          </a:blip>
          <a:stretch>
            <a:fillRect/>
          </a:stretch>
        </p:blipFill>
        <p:spPr>
          <a:xfrm>
            <a:off x="416800" y="1939378"/>
            <a:ext cx="11049000" cy="350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10533824ff3_0_0"/>
          <p:cNvSpPr txBox="1">
            <a:spLocks noGrp="1"/>
          </p:cNvSpPr>
          <p:nvPr>
            <p:ph type="title"/>
          </p:nvPr>
        </p:nvSpPr>
        <p:spPr>
          <a:xfrm>
            <a:off x="1145100" y="875967"/>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AGENDA</a:t>
            </a:r>
            <a:endParaRPr/>
          </a:p>
        </p:txBody>
      </p:sp>
      <p:sp>
        <p:nvSpPr>
          <p:cNvPr id="118" name="Google Shape;118;g10533824ff3_0_0"/>
          <p:cNvSpPr txBox="1">
            <a:spLocks noGrp="1"/>
          </p:cNvSpPr>
          <p:nvPr>
            <p:ph type="body" idx="1"/>
          </p:nvPr>
        </p:nvSpPr>
        <p:spPr>
          <a:xfrm>
            <a:off x="1064400" y="1792325"/>
            <a:ext cx="11127600" cy="4179000"/>
          </a:xfrm>
          <a:prstGeom prst="rect">
            <a:avLst/>
          </a:prstGeom>
          <a:noFill/>
          <a:ln>
            <a:noFill/>
          </a:ln>
        </p:spPr>
        <p:txBody>
          <a:bodyPr spcFirstLastPara="1" wrap="square" lIns="43650" tIns="43650" rIns="43650" bIns="43650" anchor="t" anchorCtr="0">
            <a:noAutofit/>
          </a:bodyPr>
          <a:lstStyle/>
          <a:p>
            <a:pPr marL="381000" marR="0" lvl="0" indent="-368300" algn="l" rtl="0">
              <a:lnSpc>
                <a:spcPct val="70000"/>
              </a:lnSpc>
              <a:spcBef>
                <a:spcPts val="0"/>
              </a:spcBef>
              <a:spcAft>
                <a:spcPts val="0"/>
              </a:spcAft>
              <a:buClr>
                <a:schemeClr val="accent1"/>
              </a:buClr>
              <a:buSzPts val="2400"/>
              <a:buFont typeface="Avenir"/>
              <a:buChar char="▸"/>
            </a:pPr>
            <a:r>
              <a:rPr lang="en-US" sz="2400" b="0" i="0" u="none" strike="noStrike" cap="none">
                <a:solidFill>
                  <a:srgbClr val="222222"/>
                </a:solidFill>
                <a:latin typeface="Avenir"/>
                <a:ea typeface="Avenir"/>
                <a:cs typeface="Avenir"/>
                <a:sym typeface="Avenir"/>
              </a:rPr>
              <a:t>Vision </a:t>
            </a:r>
            <a:endParaRPr sz="2400"/>
          </a:p>
          <a:p>
            <a:pPr marL="381000" marR="0" lvl="0" indent="-368300" algn="l" rtl="0">
              <a:lnSpc>
                <a:spcPct val="70000"/>
              </a:lnSpc>
              <a:spcBef>
                <a:spcPts val="2400"/>
              </a:spcBef>
              <a:spcAft>
                <a:spcPts val="0"/>
              </a:spcAft>
              <a:buClr>
                <a:schemeClr val="accent1"/>
              </a:buClr>
              <a:buSzPts val="2400"/>
              <a:buFont typeface="Avenir"/>
              <a:buChar char="▸"/>
            </a:pPr>
            <a:r>
              <a:rPr lang="en-US" sz="2400" b="0" i="0" u="none" strike="noStrike" cap="none">
                <a:solidFill>
                  <a:srgbClr val="222222"/>
                </a:solidFill>
                <a:latin typeface="Avenir"/>
                <a:ea typeface="Avenir"/>
                <a:cs typeface="Avenir"/>
                <a:sym typeface="Avenir"/>
              </a:rPr>
              <a:t>Team </a:t>
            </a:r>
            <a:endParaRPr sz="2400"/>
          </a:p>
          <a:p>
            <a:pPr marL="381000" marR="0" lvl="0" indent="-368300" algn="l" rtl="0">
              <a:lnSpc>
                <a:spcPct val="70000"/>
              </a:lnSpc>
              <a:spcBef>
                <a:spcPts val="2400"/>
              </a:spcBef>
              <a:spcAft>
                <a:spcPts val="0"/>
              </a:spcAft>
              <a:buClr>
                <a:schemeClr val="accent1"/>
              </a:buClr>
              <a:buSzPts val="2400"/>
              <a:buFont typeface="Avenir"/>
              <a:buChar char="▸"/>
            </a:pPr>
            <a:r>
              <a:rPr lang="en-US" sz="2400" b="0" i="0" u="none" strike="noStrike" cap="none">
                <a:solidFill>
                  <a:srgbClr val="222222"/>
                </a:solidFill>
                <a:latin typeface="Avenir"/>
                <a:ea typeface="Avenir"/>
                <a:cs typeface="Avenir"/>
                <a:sym typeface="Avenir"/>
              </a:rPr>
              <a:t>Problem </a:t>
            </a:r>
            <a:endParaRPr sz="2400"/>
          </a:p>
          <a:p>
            <a:pPr marL="393700" lvl="0" indent="-355600" algn="l" rtl="0">
              <a:lnSpc>
                <a:spcPct val="70000"/>
              </a:lnSpc>
              <a:spcBef>
                <a:spcPts val="2400"/>
              </a:spcBef>
              <a:spcAft>
                <a:spcPts val="0"/>
              </a:spcAft>
              <a:buSzPts val="2400"/>
              <a:buChar char="▸"/>
            </a:pPr>
            <a:r>
              <a:rPr lang="en-US" sz="2400"/>
              <a:t>Market </a:t>
            </a:r>
            <a:endParaRPr sz="2400"/>
          </a:p>
          <a:p>
            <a:pPr marL="393700" lvl="0" indent="-355600" algn="l" rtl="0">
              <a:lnSpc>
                <a:spcPct val="70000"/>
              </a:lnSpc>
              <a:spcBef>
                <a:spcPts val="2400"/>
              </a:spcBef>
              <a:spcAft>
                <a:spcPts val="0"/>
              </a:spcAft>
              <a:buSzPts val="2400"/>
              <a:buChar char="▸"/>
            </a:pPr>
            <a:r>
              <a:rPr lang="en-US" sz="2400"/>
              <a:t>Business Model</a:t>
            </a:r>
            <a:endParaRPr sz="2400"/>
          </a:p>
          <a:p>
            <a:pPr marL="381000" marR="0" lvl="0" indent="-368300" algn="l" rtl="0">
              <a:lnSpc>
                <a:spcPct val="70000"/>
              </a:lnSpc>
              <a:spcBef>
                <a:spcPts val="2400"/>
              </a:spcBef>
              <a:spcAft>
                <a:spcPts val="0"/>
              </a:spcAft>
              <a:buClr>
                <a:schemeClr val="accent1"/>
              </a:buClr>
              <a:buSzPts val="2400"/>
              <a:buFont typeface="Avenir"/>
              <a:buChar char="▸"/>
            </a:pPr>
            <a:r>
              <a:rPr lang="en-US" sz="2400" b="0" i="0" u="none" strike="noStrike" cap="none">
                <a:solidFill>
                  <a:srgbClr val="222222"/>
                </a:solidFill>
                <a:latin typeface="Avenir"/>
                <a:ea typeface="Avenir"/>
                <a:cs typeface="Avenir"/>
                <a:sym typeface="Avenir"/>
              </a:rPr>
              <a:t>Approach / Solution </a:t>
            </a:r>
            <a:endParaRPr sz="2400"/>
          </a:p>
          <a:p>
            <a:pPr marL="381000" marR="0" lvl="0" indent="-368300" algn="l" rtl="0">
              <a:lnSpc>
                <a:spcPct val="70000"/>
              </a:lnSpc>
              <a:spcBef>
                <a:spcPts val="2400"/>
              </a:spcBef>
              <a:spcAft>
                <a:spcPts val="0"/>
              </a:spcAft>
              <a:buClr>
                <a:schemeClr val="accent1"/>
              </a:buClr>
              <a:buSzPts val="2400"/>
              <a:buFont typeface="Avenir"/>
              <a:buChar char="▸"/>
            </a:pPr>
            <a:r>
              <a:rPr lang="en-US" sz="2400" b="0" i="0" u="none" strike="noStrike" cap="none">
                <a:solidFill>
                  <a:srgbClr val="222222"/>
                </a:solidFill>
                <a:latin typeface="Avenir"/>
                <a:ea typeface="Avenir"/>
                <a:cs typeface="Avenir"/>
                <a:sym typeface="Avenir"/>
              </a:rPr>
              <a:t>Competition </a:t>
            </a:r>
            <a:endParaRPr sz="2400"/>
          </a:p>
          <a:p>
            <a:pPr marL="381000" marR="0" lvl="0" indent="-368300" algn="l" rtl="0">
              <a:lnSpc>
                <a:spcPct val="70000"/>
              </a:lnSpc>
              <a:spcBef>
                <a:spcPts val="2400"/>
              </a:spcBef>
              <a:spcAft>
                <a:spcPts val="0"/>
              </a:spcAft>
              <a:buClr>
                <a:schemeClr val="accent1"/>
              </a:buClr>
              <a:buSzPts val="2400"/>
              <a:buFont typeface="Avenir"/>
              <a:buChar char="▸"/>
            </a:pPr>
            <a:r>
              <a:rPr lang="en-US" sz="2400" b="0" i="0" u="none" strike="noStrike" cap="none">
                <a:solidFill>
                  <a:srgbClr val="222222"/>
                </a:solidFill>
                <a:latin typeface="Avenir"/>
                <a:ea typeface="Avenir"/>
                <a:cs typeface="Avenir"/>
                <a:sym typeface="Avenir"/>
              </a:rPr>
              <a:t>Go-to-Market</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03e44cdc14_2_10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800"/>
              <a:buFont typeface="Calibri"/>
              <a:buNone/>
            </a:pPr>
            <a:r>
              <a:rPr lang="en-US" sz="4100">
                <a:solidFill>
                  <a:schemeClr val="dk1"/>
                </a:solidFill>
                <a:latin typeface="Arial"/>
                <a:ea typeface="Arial"/>
                <a:cs typeface="Arial"/>
                <a:sym typeface="Arial"/>
              </a:rPr>
              <a:t>Paid Services - Trading idea # 1</a:t>
            </a:r>
            <a:r>
              <a:rPr lang="en-US">
                <a:solidFill>
                  <a:schemeClr val="dk1"/>
                </a:solidFill>
              </a:rPr>
              <a:t> </a:t>
            </a:r>
            <a:endParaRPr>
              <a:solidFill>
                <a:schemeClr val="dk1"/>
              </a:solidFill>
            </a:endParaRPr>
          </a:p>
        </p:txBody>
      </p:sp>
      <p:sp>
        <p:nvSpPr>
          <p:cNvPr id="240" name="Google Shape;240;g103e44cdc14_2_105"/>
          <p:cNvSpPr txBox="1">
            <a:spLocks noGrp="1"/>
          </p:cNvSpPr>
          <p:nvPr>
            <p:ph type="body" idx="1"/>
          </p:nvPr>
        </p:nvSpPr>
        <p:spPr>
          <a:xfrm>
            <a:off x="1155725" y="2125279"/>
            <a:ext cx="10058400" cy="2068200"/>
          </a:xfrm>
          <a:prstGeom prst="rect">
            <a:avLst/>
          </a:prstGeom>
          <a:noFill/>
          <a:ln>
            <a:noFill/>
          </a:ln>
        </p:spPr>
        <p:txBody>
          <a:bodyPr spcFirstLastPara="1" wrap="square" lIns="0" tIns="45700" rIns="0" bIns="45700" anchor="t" anchorCtr="0">
            <a:normAutofit/>
          </a:bodyPr>
          <a:lstStyle/>
          <a:p>
            <a:pPr marL="91440" lvl="0" indent="-66040" algn="l" rtl="0">
              <a:lnSpc>
                <a:spcPct val="90000"/>
              </a:lnSpc>
              <a:spcBef>
                <a:spcPts val="0"/>
              </a:spcBef>
              <a:spcAft>
                <a:spcPts val="0"/>
              </a:spcAft>
              <a:buSzPts val="2400"/>
              <a:buChar char=" "/>
            </a:pPr>
            <a:r>
              <a:rPr lang="en-US" sz="2400"/>
              <a:t>Develop a model that can use the technical indicator (EMA10) of any given day (dependent on pricing from the previous 9 days) and accurately predict that day's closing price.</a:t>
            </a:r>
            <a:endParaRPr sz="2400"/>
          </a:p>
          <a:p>
            <a:pPr marL="91440" lvl="0" indent="-91440" algn="l" rtl="0">
              <a:lnSpc>
                <a:spcPct val="90000"/>
              </a:lnSpc>
              <a:spcBef>
                <a:spcPts val="1400"/>
              </a:spcBef>
              <a:spcAft>
                <a:spcPts val="0"/>
              </a:spcAft>
              <a:buSzPts val="2000"/>
              <a:buChar char=" "/>
            </a:pPr>
            <a:r>
              <a:rPr lang="en-US" i="1"/>
              <a:t>If our model predicts a higher closing value than the opening value, we make a trade for a single share on that day—buying at market open and selling just before market close.</a:t>
            </a:r>
            <a:endParaRPr/>
          </a:p>
        </p:txBody>
      </p:sp>
      <p:sp>
        <p:nvSpPr>
          <p:cNvPr id="241" name="Google Shape;241;g103e44cdc14_2_105"/>
          <p:cNvSpPr txBox="1"/>
          <p:nvPr/>
        </p:nvSpPr>
        <p:spPr>
          <a:xfrm>
            <a:off x="1324949" y="1952625"/>
            <a:ext cx="8714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800"/>
              <a:buFont typeface="Calibri"/>
              <a:buNone/>
            </a:pPr>
            <a:r>
              <a:rPr lang="en-US" sz="4100">
                <a:solidFill>
                  <a:schemeClr val="dk1"/>
                </a:solidFill>
                <a:latin typeface="Arial"/>
                <a:ea typeface="Arial"/>
                <a:cs typeface="Arial"/>
                <a:sym typeface="Arial"/>
              </a:rPr>
              <a:t>Trading idea # 1 (Continued)</a:t>
            </a:r>
            <a:endParaRPr sz="4100">
              <a:solidFill>
                <a:schemeClr val="dk1"/>
              </a:solidFill>
              <a:latin typeface="Arial"/>
              <a:ea typeface="Arial"/>
              <a:cs typeface="Arial"/>
              <a:sym typeface="Arial"/>
            </a:endParaRPr>
          </a:p>
        </p:txBody>
      </p:sp>
      <p:sp>
        <p:nvSpPr>
          <p:cNvPr id="247" name="Google Shape;247;p3"/>
          <p:cNvSpPr txBox="1">
            <a:spLocks noGrp="1"/>
          </p:cNvSpPr>
          <p:nvPr>
            <p:ph type="body" idx="1"/>
          </p:nvPr>
        </p:nvSpPr>
        <p:spPr>
          <a:xfrm>
            <a:off x="700350" y="1801800"/>
            <a:ext cx="10058400" cy="1701600"/>
          </a:xfrm>
          <a:prstGeom prst="rect">
            <a:avLst/>
          </a:prstGeom>
          <a:noFill/>
          <a:ln>
            <a:noFill/>
          </a:ln>
        </p:spPr>
        <p:txBody>
          <a:bodyPr spcFirstLastPara="1" wrap="square" lIns="0" tIns="45700" rIns="0" bIns="45700" anchor="t" anchorCtr="0">
            <a:normAutofit fontScale="70000" lnSpcReduction="20000"/>
          </a:bodyPr>
          <a:lstStyle/>
          <a:p>
            <a:pPr marL="457200" lvl="0" indent="-369734" algn="l" rtl="0">
              <a:lnSpc>
                <a:spcPct val="85000"/>
              </a:lnSpc>
              <a:spcBef>
                <a:spcPts val="0"/>
              </a:spcBef>
              <a:spcAft>
                <a:spcPts val="0"/>
              </a:spcAft>
              <a:buSzPct val="66148"/>
              <a:buChar char=" "/>
            </a:pPr>
            <a:r>
              <a:rPr lang="en-US" sz="4800">
                <a:solidFill>
                  <a:schemeClr val="accent1"/>
                </a:solidFill>
              </a:rPr>
              <a:t> </a:t>
            </a:r>
            <a:r>
              <a:rPr lang="en-US" sz="4250">
                <a:solidFill>
                  <a:schemeClr val="accent1"/>
                </a:solidFill>
              </a:rPr>
              <a:t>Why do we choose Linear Regression?</a:t>
            </a:r>
            <a:endParaRPr sz="4250">
              <a:solidFill>
                <a:schemeClr val="accent1"/>
              </a:solidFill>
            </a:endParaRPr>
          </a:p>
          <a:p>
            <a:pPr marL="457200" lvl="0" indent="0" algn="l" rtl="0">
              <a:lnSpc>
                <a:spcPct val="85000"/>
              </a:lnSpc>
              <a:spcBef>
                <a:spcPts val="0"/>
              </a:spcBef>
              <a:spcAft>
                <a:spcPts val="0"/>
              </a:spcAft>
              <a:buNone/>
            </a:pPr>
            <a:endParaRPr sz="4800">
              <a:solidFill>
                <a:schemeClr val="accent1"/>
              </a:solidFill>
            </a:endParaRPr>
          </a:p>
          <a:p>
            <a:pPr marL="91440" lvl="0" indent="-83478" algn="l" rtl="0">
              <a:lnSpc>
                <a:spcPct val="90000"/>
              </a:lnSpc>
              <a:spcBef>
                <a:spcPts val="0"/>
              </a:spcBef>
              <a:spcAft>
                <a:spcPts val="0"/>
              </a:spcAft>
              <a:buSzPct val="100000"/>
              <a:buChar char=" "/>
            </a:pPr>
            <a:r>
              <a:rPr lang="en-US" sz="2678"/>
              <a:t>- Robust</a:t>
            </a:r>
            <a:endParaRPr sz="2678"/>
          </a:p>
          <a:p>
            <a:pPr marL="91440" lvl="0" indent="-83478" algn="l" rtl="0">
              <a:lnSpc>
                <a:spcPct val="90000"/>
              </a:lnSpc>
              <a:spcBef>
                <a:spcPts val="1400"/>
              </a:spcBef>
              <a:spcAft>
                <a:spcPts val="0"/>
              </a:spcAft>
              <a:buSzPct val="100000"/>
              <a:buChar char=" "/>
            </a:pPr>
            <a:r>
              <a:rPr lang="en-US" sz="2678"/>
              <a:t>- Easy to be implemented (scikit-learn)</a:t>
            </a:r>
            <a:endParaRPr sz="2678"/>
          </a:p>
          <a:p>
            <a:pPr marL="0" lvl="0" indent="0" algn="l" rtl="0">
              <a:lnSpc>
                <a:spcPct val="90000"/>
              </a:lnSpc>
              <a:spcBef>
                <a:spcPts val="1400"/>
              </a:spcBef>
              <a:spcAft>
                <a:spcPts val="0"/>
              </a:spcAft>
              <a:buSzPct val="100000"/>
              <a:buNone/>
            </a:pPr>
            <a:endParaRPr/>
          </a:p>
        </p:txBody>
      </p:sp>
      <p:sp>
        <p:nvSpPr>
          <p:cNvPr id="248" name="Google Shape;248;p3"/>
          <p:cNvSpPr txBox="1"/>
          <p:nvPr/>
        </p:nvSpPr>
        <p:spPr>
          <a:xfrm>
            <a:off x="1173475" y="3378138"/>
            <a:ext cx="10515600" cy="7041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accent1"/>
              </a:buClr>
              <a:buSzPts val="3200"/>
              <a:buFont typeface="Calibri"/>
              <a:buNone/>
            </a:pPr>
            <a:r>
              <a:rPr lang="en-US" sz="3000" b="0" i="0" u="none" strike="noStrike" cap="none">
                <a:solidFill>
                  <a:schemeClr val="accent1"/>
                </a:solidFill>
                <a:latin typeface="Calibri"/>
                <a:ea typeface="Calibri"/>
                <a:cs typeface="Calibri"/>
                <a:sym typeface="Calibri"/>
              </a:rPr>
              <a:t>Limitations/Assumptions?</a:t>
            </a:r>
            <a:endParaRPr sz="1200" b="0" i="0" u="none" strike="noStrike" cap="none">
              <a:solidFill>
                <a:srgbClr val="000000"/>
              </a:solidFill>
              <a:latin typeface="Arial"/>
              <a:ea typeface="Arial"/>
              <a:cs typeface="Arial"/>
              <a:sym typeface="Arial"/>
            </a:endParaRPr>
          </a:p>
        </p:txBody>
      </p:sp>
      <p:sp>
        <p:nvSpPr>
          <p:cNvPr id="249" name="Google Shape;249;p3"/>
          <p:cNvSpPr txBox="1"/>
          <p:nvPr/>
        </p:nvSpPr>
        <p:spPr>
          <a:xfrm>
            <a:off x="1249680" y="4181038"/>
            <a:ext cx="103632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i="0" u="none" strike="noStrike" cap="none">
                <a:solidFill>
                  <a:srgbClr val="333333"/>
                </a:solidFill>
                <a:latin typeface="Calibri"/>
                <a:ea typeface="Calibri"/>
                <a:cs typeface="Calibri"/>
                <a:sym typeface="Calibri"/>
              </a:rPr>
              <a:t>One of these assumptions for Linear Regression is that variables in the data are </a:t>
            </a:r>
            <a:r>
              <a:rPr lang="en-US" sz="1800" i="1" u="none" strike="noStrike" cap="none">
                <a:solidFill>
                  <a:srgbClr val="333333"/>
                </a:solidFill>
                <a:latin typeface="Calibri"/>
                <a:ea typeface="Calibri"/>
                <a:cs typeface="Calibri"/>
                <a:sym typeface="Calibri"/>
              </a:rPr>
              <a:t>independent. </a:t>
            </a:r>
            <a:endParaRPr sz="140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i="0" u="none" strike="noStrike" cap="none">
                <a:solidFill>
                  <a:srgbClr val="333333"/>
                </a:solidFill>
                <a:latin typeface="Calibri"/>
                <a:ea typeface="Calibri"/>
                <a:cs typeface="Calibri"/>
                <a:sym typeface="Calibri"/>
              </a:rPr>
              <a:t>For Time Series data this is often a problem since our observed values are for the same thing, recorded in sequence. This causes autocorrelation which describes how a variable is somehow related to itself (self-related.) (Chatterjee, 2012)</a:t>
            </a:r>
            <a:endParaRPr sz="1400" i="0" u="none" strike="noStrike" cap="non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0533824ff3_0_232"/>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chemeClr val="accent1"/>
              </a:buClr>
              <a:buSzPts val="4800"/>
              <a:buFont typeface="Calibri"/>
              <a:buNone/>
            </a:pPr>
            <a:r>
              <a:rPr lang="en-US" sz="4100">
                <a:solidFill>
                  <a:schemeClr val="dk1"/>
                </a:solidFill>
                <a:latin typeface="Arial"/>
                <a:ea typeface="Arial"/>
                <a:cs typeface="Arial"/>
                <a:sym typeface="Arial"/>
              </a:rPr>
              <a:t>Trading idea # 1 (Continued)</a:t>
            </a:r>
            <a:endParaRPr>
              <a:solidFill>
                <a:schemeClr val="dk1"/>
              </a:solidFill>
            </a:endParaRPr>
          </a:p>
        </p:txBody>
      </p:sp>
      <p:sp>
        <p:nvSpPr>
          <p:cNvPr id="256" name="Google Shape;256;g10533824ff3_0_232"/>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l" rtl="0">
              <a:lnSpc>
                <a:spcPct val="100000"/>
              </a:lnSpc>
              <a:spcBef>
                <a:spcPts val="0"/>
              </a:spcBef>
              <a:spcAft>
                <a:spcPts val="0"/>
              </a:spcAft>
              <a:buNone/>
            </a:pPr>
            <a:r>
              <a:rPr lang="en-US" sz="2400">
                <a:solidFill>
                  <a:schemeClr val="dk1"/>
                </a:solidFill>
              </a:rPr>
              <a:t> </a:t>
            </a:r>
            <a:r>
              <a:rPr lang="en-US" sz="3250">
                <a:solidFill>
                  <a:schemeClr val="accent1"/>
                </a:solidFill>
              </a:rPr>
              <a:t> Moving Averages</a:t>
            </a:r>
            <a:endParaRPr sz="1400">
              <a:solidFill>
                <a:schemeClr val="dk1"/>
              </a:solidFill>
            </a:endParaRPr>
          </a:p>
          <a:p>
            <a:pPr marL="0" lvl="0" indent="0" algn="l" rtl="0">
              <a:lnSpc>
                <a:spcPct val="100000"/>
              </a:lnSpc>
              <a:spcBef>
                <a:spcPts val="0"/>
              </a:spcBef>
              <a:spcAft>
                <a:spcPts val="0"/>
              </a:spcAft>
              <a:buNone/>
            </a:pPr>
            <a:r>
              <a:rPr lang="en-US" sz="2400">
                <a:solidFill>
                  <a:schemeClr val="dk1"/>
                </a:solidFill>
              </a:rPr>
              <a:t>  I</a:t>
            </a:r>
            <a:r>
              <a:rPr lang="en-US" sz="1800">
                <a:solidFill>
                  <a:schemeClr val="dk1"/>
                </a:solidFill>
              </a:rPr>
              <a:t>n stock trading, a common moving average is the Simple Moving Average (SMA). This takes the last n-many closing prices (n being the number of previous days specified) and calculates the average price of all those.</a:t>
            </a:r>
            <a:endParaRPr sz="18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lnSpc>
                <a:spcPct val="100000"/>
              </a:lnSpc>
              <a:spcBef>
                <a:spcPts val="0"/>
              </a:spcBef>
              <a:spcAft>
                <a:spcPts val="0"/>
              </a:spcAft>
              <a:buClr>
                <a:schemeClr val="dk1"/>
              </a:buClr>
              <a:buSzPts val="2400"/>
              <a:buFont typeface="Arial"/>
              <a:buNone/>
            </a:pPr>
            <a:r>
              <a:rPr lang="en-US" sz="2400">
                <a:solidFill>
                  <a:schemeClr val="dk1"/>
                </a:solidFill>
              </a:rPr>
              <a:t>  </a:t>
            </a:r>
            <a:r>
              <a:rPr lang="en-US" sz="2750">
                <a:solidFill>
                  <a:schemeClr val="accent1"/>
                </a:solidFill>
              </a:rPr>
              <a:t>Exponential Moving Average</a:t>
            </a:r>
            <a:endParaRPr sz="900">
              <a:solidFill>
                <a:schemeClr val="dk1"/>
              </a:solidFill>
              <a:latin typeface="Arial"/>
              <a:ea typeface="Arial"/>
              <a:cs typeface="Arial"/>
              <a:sym typeface="Arial"/>
            </a:endParaRPr>
          </a:p>
          <a:p>
            <a:pPr marL="0" lvl="0" indent="0" algn="l" rtl="0">
              <a:lnSpc>
                <a:spcPct val="100000"/>
              </a:lnSpc>
              <a:spcBef>
                <a:spcPts val="0"/>
              </a:spcBef>
              <a:spcAft>
                <a:spcPts val="0"/>
              </a:spcAft>
              <a:buNone/>
            </a:pPr>
            <a:r>
              <a:rPr lang="en-US" sz="1800" b="1">
                <a:solidFill>
                  <a:srgbClr val="333333"/>
                </a:solidFill>
              </a:rPr>
              <a:t>   EMA is one of the lagging indicators</a:t>
            </a:r>
            <a:r>
              <a:rPr lang="en-US" sz="1800">
                <a:solidFill>
                  <a:srgbClr val="333333"/>
                </a:solidFill>
              </a:rPr>
              <a:t> that use a specific number of previous values to calculate a current value. This indicator gives more weight to recent prices than simple moving average.</a:t>
            </a:r>
            <a:endParaRPr sz="1800">
              <a:solidFill>
                <a:srgbClr val="333333"/>
              </a:solidFill>
            </a:endParaRPr>
          </a:p>
          <a:p>
            <a:pPr marL="0" lvl="0" indent="0" algn="l" rtl="0">
              <a:lnSpc>
                <a:spcPct val="100000"/>
              </a:lnSpc>
              <a:spcBef>
                <a:spcPts val="0"/>
              </a:spcBef>
              <a:spcAft>
                <a:spcPts val="0"/>
              </a:spcAft>
              <a:buClr>
                <a:schemeClr val="dk1"/>
              </a:buClr>
              <a:buSzPts val="1800"/>
              <a:buFont typeface="Arial"/>
              <a:buNone/>
            </a:pPr>
            <a:r>
              <a:rPr lang="en-US" sz="1800">
                <a:solidFill>
                  <a:srgbClr val="333333"/>
                </a:solidFill>
              </a:rPr>
              <a:t>   As our product is to help consumers invest on the daily trade, we choose EMA_10 for our model. </a:t>
            </a:r>
            <a:endParaRPr sz="1800">
              <a:solidFill>
                <a:srgbClr val="333333"/>
              </a:solidFill>
            </a:endParaRPr>
          </a:p>
          <a:p>
            <a:pPr marL="0" lvl="0" indent="0" algn="l" rtl="0">
              <a:spcBef>
                <a:spcPts val="120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5"/>
          <p:cNvPicPr preferRelativeResize="0"/>
          <p:nvPr/>
        </p:nvPicPr>
        <p:blipFill rotWithShape="1">
          <a:blip r:embed="rId3">
            <a:alphaModFix/>
          </a:blip>
          <a:srcRect/>
          <a:stretch/>
        </p:blipFill>
        <p:spPr>
          <a:xfrm>
            <a:off x="1338550" y="2334016"/>
            <a:ext cx="7981799" cy="3886560"/>
          </a:xfrm>
          <a:prstGeom prst="rect">
            <a:avLst/>
          </a:prstGeom>
          <a:noFill/>
          <a:ln>
            <a:noFill/>
          </a:ln>
        </p:spPr>
      </p:pic>
      <p:sp>
        <p:nvSpPr>
          <p:cNvPr id="262" name="Google Shape;262;p5"/>
          <p:cNvSpPr txBox="1"/>
          <p:nvPr/>
        </p:nvSpPr>
        <p:spPr>
          <a:xfrm>
            <a:off x="1484675" y="1851600"/>
            <a:ext cx="7981800" cy="6165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Clr>
                <a:schemeClr val="accent1"/>
              </a:buClr>
              <a:buSzPts val="4800"/>
              <a:buFont typeface="Calibri"/>
              <a:buNone/>
            </a:pPr>
            <a:r>
              <a:rPr lang="en-US" sz="3300">
                <a:solidFill>
                  <a:schemeClr val="accent1"/>
                </a:solidFill>
                <a:latin typeface="Calibri"/>
                <a:ea typeface="Calibri"/>
                <a:cs typeface="Calibri"/>
                <a:sym typeface="Calibri"/>
              </a:rPr>
              <a:t>Close Price Trend since January 2020</a:t>
            </a:r>
            <a:endParaRPr sz="3300">
              <a:latin typeface="Calibri"/>
              <a:ea typeface="Calibri"/>
              <a:cs typeface="Calibri"/>
              <a:sym typeface="Calibri"/>
            </a:endParaRPr>
          </a:p>
        </p:txBody>
      </p:sp>
      <p:sp>
        <p:nvSpPr>
          <p:cNvPr id="263" name="Google Shape;263;p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marR="0" lvl="0" indent="0" algn="l" rtl="0">
              <a:lnSpc>
                <a:spcPct val="85000"/>
              </a:lnSpc>
              <a:spcBef>
                <a:spcPts val="0"/>
              </a:spcBef>
              <a:spcAft>
                <a:spcPts val="0"/>
              </a:spcAft>
              <a:buNone/>
            </a:pPr>
            <a:r>
              <a:rPr lang="en-US" sz="4100">
                <a:solidFill>
                  <a:schemeClr val="dk1"/>
                </a:solidFill>
                <a:latin typeface="Arial"/>
                <a:ea typeface="Arial"/>
                <a:cs typeface="Arial"/>
                <a:sym typeface="Arial"/>
              </a:rPr>
              <a:t>Trading idea # 1 (Continued)</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6"/>
          <p:cNvSpPr txBox="1">
            <a:spLocks noGrp="1"/>
          </p:cNvSpPr>
          <p:nvPr>
            <p:ph type="title"/>
          </p:nvPr>
        </p:nvSpPr>
        <p:spPr>
          <a:xfrm>
            <a:off x="3068575" y="1743725"/>
            <a:ext cx="7091700" cy="487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chemeClr val="accent1"/>
              </a:buClr>
              <a:buSzPct val="121472"/>
              <a:buFont typeface="Calibri"/>
              <a:buNone/>
            </a:pPr>
            <a:r>
              <a:rPr lang="en-US" sz="3259">
                <a:solidFill>
                  <a:schemeClr val="accent1"/>
                </a:solidFill>
              </a:rPr>
              <a:t>C</a:t>
            </a:r>
            <a:r>
              <a:rPr lang="en-US" sz="3259">
                <a:solidFill>
                  <a:schemeClr val="accent1"/>
                </a:solidFill>
                <a:latin typeface="Calibri"/>
                <a:ea typeface="Calibri"/>
                <a:cs typeface="Calibri"/>
                <a:sym typeface="Calibri"/>
              </a:rPr>
              <a:t>lose vs EMA_10 vs Open Price</a:t>
            </a:r>
            <a:endParaRPr sz="3620">
              <a:solidFill>
                <a:schemeClr val="accent1"/>
              </a:solidFill>
            </a:endParaRPr>
          </a:p>
        </p:txBody>
      </p:sp>
      <p:pic>
        <p:nvPicPr>
          <p:cNvPr id="269" name="Google Shape;269;p6"/>
          <p:cNvPicPr preferRelativeResize="0"/>
          <p:nvPr/>
        </p:nvPicPr>
        <p:blipFill rotWithShape="1">
          <a:blip r:embed="rId3">
            <a:alphaModFix/>
          </a:blip>
          <a:srcRect/>
          <a:stretch/>
        </p:blipFill>
        <p:spPr>
          <a:xfrm>
            <a:off x="598441" y="2302625"/>
            <a:ext cx="11442034" cy="3777875"/>
          </a:xfrm>
          <a:prstGeom prst="rect">
            <a:avLst/>
          </a:prstGeom>
          <a:noFill/>
          <a:ln>
            <a:noFill/>
          </a:ln>
        </p:spPr>
      </p:pic>
      <p:sp>
        <p:nvSpPr>
          <p:cNvPr id="270" name="Google Shape;270;p6"/>
          <p:cNvSpPr txBox="1"/>
          <p:nvPr/>
        </p:nvSpPr>
        <p:spPr>
          <a:xfrm>
            <a:off x="826275" y="859325"/>
            <a:ext cx="9948300" cy="8127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US" sz="4800">
                <a:solidFill>
                  <a:schemeClr val="dk1"/>
                </a:solidFill>
                <a:latin typeface="Calibri"/>
                <a:ea typeface="Calibri"/>
                <a:cs typeface="Calibri"/>
                <a:sym typeface="Calibri"/>
              </a:rPr>
              <a:t>Trading idea # 1 (Continued)</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7"/>
          <p:cNvSpPr txBox="1">
            <a:spLocks noGrp="1"/>
          </p:cNvSpPr>
          <p:nvPr>
            <p:ph type="title"/>
          </p:nvPr>
        </p:nvSpPr>
        <p:spPr>
          <a:xfrm>
            <a:off x="1395025" y="1811925"/>
            <a:ext cx="10080300" cy="5454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1"/>
              </a:buClr>
              <a:buSzPts val="4320"/>
              <a:buFont typeface="Calibri"/>
              <a:buNone/>
            </a:pPr>
            <a:r>
              <a:rPr lang="en-US" sz="3300">
                <a:solidFill>
                  <a:schemeClr val="accent1"/>
                </a:solidFill>
              </a:rPr>
              <a:t>Train &amp; Test the Regression Model</a:t>
            </a:r>
            <a:endParaRPr sz="3300"/>
          </a:p>
        </p:txBody>
      </p:sp>
      <p:sp>
        <p:nvSpPr>
          <p:cNvPr id="276" name="Google Shape;276;p7"/>
          <p:cNvSpPr txBox="1">
            <a:spLocks noGrp="1"/>
          </p:cNvSpPr>
          <p:nvPr>
            <p:ph type="body" idx="1"/>
          </p:nvPr>
        </p:nvSpPr>
        <p:spPr>
          <a:xfrm>
            <a:off x="1344325" y="2220950"/>
            <a:ext cx="10276200" cy="36003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400"/>
              <a:buNone/>
            </a:pPr>
            <a:endParaRPr sz="2400"/>
          </a:p>
          <a:p>
            <a:pPr marL="342900" marR="0" lvl="0" indent="-342900" algn="l" rtl="0">
              <a:lnSpc>
                <a:spcPct val="115000"/>
              </a:lnSpc>
              <a:spcBef>
                <a:spcPts val="200"/>
              </a:spcBef>
              <a:spcAft>
                <a:spcPts val="0"/>
              </a:spcAft>
              <a:buSzPts val="1800"/>
              <a:buFont typeface="Noto Sans Symbols"/>
              <a:buChar char="∙"/>
            </a:pPr>
            <a:r>
              <a:rPr lang="en-US" sz="1800">
                <a:latin typeface="Calibri"/>
                <a:ea typeface="Calibri"/>
                <a:cs typeface="Calibri"/>
                <a:sym typeface="Calibri"/>
              </a:rPr>
              <a:t>Model Coefficients: [1.00771287]</a:t>
            </a:r>
            <a:endParaRPr/>
          </a:p>
          <a:p>
            <a:pPr marL="342900" marR="0" lvl="0" indent="-342900" algn="l" rtl="0">
              <a:lnSpc>
                <a:spcPct val="115000"/>
              </a:lnSpc>
              <a:spcBef>
                <a:spcPts val="0"/>
              </a:spcBef>
              <a:spcAft>
                <a:spcPts val="0"/>
              </a:spcAft>
              <a:buSzPts val="1800"/>
              <a:buFont typeface="Noto Sans Symbols"/>
              <a:buChar char="∙"/>
            </a:pPr>
            <a:r>
              <a:rPr lang="en-US" sz="1800">
                <a:latin typeface="Calibri"/>
                <a:ea typeface="Calibri"/>
                <a:cs typeface="Calibri"/>
                <a:sym typeface="Calibri"/>
              </a:rPr>
              <a:t>Model Intercept -0.24635966384468588</a:t>
            </a:r>
            <a:endParaRPr/>
          </a:p>
          <a:p>
            <a:pPr marL="342900" marR="0" lvl="0" indent="-342900" algn="l" rtl="0">
              <a:lnSpc>
                <a:spcPct val="115000"/>
              </a:lnSpc>
              <a:spcBef>
                <a:spcPts val="0"/>
              </a:spcBef>
              <a:spcAft>
                <a:spcPts val="0"/>
              </a:spcAft>
              <a:buSzPts val="1800"/>
              <a:buFont typeface="Noto Sans Symbols"/>
              <a:buChar char="∙"/>
            </a:pPr>
            <a:r>
              <a:rPr lang="en-US" sz="1800">
                <a:latin typeface="Calibri"/>
                <a:ea typeface="Calibri"/>
                <a:cs typeface="Calibri"/>
                <a:sym typeface="Calibri"/>
              </a:rPr>
              <a:t>Mean squared error (MSE) : 7.57</a:t>
            </a:r>
            <a:endParaRPr/>
          </a:p>
          <a:p>
            <a:pPr marL="342900" marR="0" lvl="0" indent="-342900" algn="l" rtl="0">
              <a:lnSpc>
                <a:spcPct val="115000"/>
              </a:lnSpc>
              <a:spcBef>
                <a:spcPts val="0"/>
              </a:spcBef>
              <a:spcAft>
                <a:spcPts val="0"/>
              </a:spcAft>
              <a:buSzPts val="1800"/>
              <a:buFont typeface="Noto Sans Symbols"/>
              <a:buChar char="∙"/>
            </a:pPr>
            <a:r>
              <a:rPr lang="en-US" sz="1800">
                <a:latin typeface="Calibri"/>
                <a:ea typeface="Calibri"/>
                <a:cs typeface="Calibri"/>
                <a:sym typeface="Calibri"/>
              </a:rPr>
              <a:t>Mean Absolute Error: 2.1434263752701894</a:t>
            </a:r>
            <a:endParaRPr/>
          </a:p>
          <a:p>
            <a:pPr marL="342900" marR="0" lvl="0" indent="-342900" algn="l" rtl="0">
              <a:lnSpc>
                <a:spcPct val="115000"/>
              </a:lnSpc>
              <a:spcBef>
                <a:spcPts val="0"/>
              </a:spcBef>
              <a:spcAft>
                <a:spcPts val="0"/>
              </a:spcAft>
              <a:buSzPts val="1800"/>
              <a:buFont typeface="Noto Sans Symbols"/>
              <a:buChar char="∙"/>
            </a:pPr>
            <a:r>
              <a:rPr lang="en-US" sz="1800">
                <a:latin typeface="Calibri"/>
                <a:ea typeface="Calibri"/>
                <a:cs typeface="Calibri"/>
                <a:sym typeface="Calibri"/>
              </a:rPr>
              <a:t>Coefficient of Determination (R^2): 0.99</a:t>
            </a:r>
            <a:endParaRPr sz="1800">
              <a:latin typeface="Calibri"/>
              <a:ea typeface="Calibri"/>
              <a:cs typeface="Calibri"/>
              <a:sym typeface="Calibri"/>
            </a:endParaRPr>
          </a:p>
          <a:p>
            <a:pPr marL="342900" marR="0" lvl="0" indent="-342900" algn="l" rtl="0">
              <a:lnSpc>
                <a:spcPct val="115000"/>
              </a:lnSpc>
              <a:spcBef>
                <a:spcPts val="0"/>
              </a:spcBef>
              <a:spcAft>
                <a:spcPts val="0"/>
              </a:spcAft>
              <a:buSzPts val="1800"/>
              <a:buChar char="∙"/>
            </a:pPr>
            <a:endParaRPr sz="1800"/>
          </a:p>
          <a:p>
            <a:pPr marL="457200" marR="0" lvl="0" indent="0" algn="l" rtl="0">
              <a:lnSpc>
                <a:spcPct val="115000"/>
              </a:lnSpc>
              <a:spcBef>
                <a:spcPts val="0"/>
              </a:spcBef>
              <a:spcAft>
                <a:spcPts val="0"/>
              </a:spcAft>
              <a:buNone/>
            </a:pPr>
            <a:r>
              <a:rPr lang="en-US"/>
              <a:t>                       </a:t>
            </a:r>
            <a:r>
              <a:rPr lang="en-US" sz="3200" b="1"/>
              <a:t>Close= -0.246</a:t>
            </a:r>
            <a:r>
              <a:rPr lang="en-US" sz="3200"/>
              <a:t>+ </a:t>
            </a:r>
            <a:r>
              <a:rPr lang="en-US" sz="3200" b="1"/>
              <a:t>1.008*EMA_10</a:t>
            </a:r>
            <a:endParaRPr/>
          </a:p>
          <a:p>
            <a:pPr marL="0" lvl="0" indent="0" algn="l" rtl="0">
              <a:lnSpc>
                <a:spcPct val="90000"/>
              </a:lnSpc>
              <a:spcBef>
                <a:spcPts val="1400"/>
              </a:spcBef>
              <a:spcAft>
                <a:spcPts val="0"/>
              </a:spcAft>
              <a:buSzPts val="2000"/>
              <a:buNone/>
            </a:pPr>
            <a:endParaRPr/>
          </a:p>
        </p:txBody>
      </p:sp>
      <p:sp>
        <p:nvSpPr>
          <p:cNvPr id="277" name="Google Shape;277;p7"/>
          <p:cNvSpPr txBox="1"/>
          <p:nvPr/>
        </p:nvSpPr>
        <p:spPr>
          <a:xfrm>
            <a:off x="859325" y="706350"/>
            <a:ext cx="10080300" cy="13491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Clr>
                <a:schemeClr val="dk1"/>
              </a:buClr>
              <a:buSzPts val="1100"/>
              <a:buFont typeface="Arial"/>
              <a:buNone/>
            </a:pPr>
            <a:r>
              <a:rPr lang="en-US" sz="4100">
                <a:solidFill>
                  <a:schemeClr val="dk1"/>
                </a:solidFill>
              </a:rPr>
              <a:t>Trading idea # 1 (Continued)</a:t>
            </a:r>
            <a:endParaRPr sz="4800">
              <a:solidFill>
                <a:schemeClr val="dk1"/>
              </a:solidFill>
              <a:latin typeface="Calibri"/>
              <a:ea typeface="Calibri"/>
              <a:cs typeface="Calibri"/>
              <a:sym typeface="Calibri"/>
            </a:endParaRPr>
          </a:p>
          <a:p>
            <a:pPr marL="0" lvl="0" indent="0" algn="l" rtl="0">
              <a:lnSpc>
                <a:spcPct val="85000"/>
              </a:lnSpc>
              <a:spcBef>
                <a:spcPts val="0"/>
              </a:spcBef>
              <a:spcAft>
                <a:spcPts val="0"/>
              </a:spcAft>
              <a:buNone/>
            </a:pPr>
            <a:endParaRPr sz="4800">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8"/>
          <p:cNvSpPr txBox="1">
            <a:spLocks noGrp="1"/>
          </p:cNvSpPr>
          <p:nvPr>
            <p:ph type="title"/>
          </p:nvPr>
        </p:nvSpPr>
        <p:spPr>
          <a:xfrm>
            <a:off x="8183300" y="1400625"/>
            <a:ext cx="3233700" cy="1619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800"/>
              <a:buFont typeface="Calibri"/>
              <a:buNone/>
            </a:pPr>
            <a:r>
              <a:rPr lang="en-US" sz="3300">
                <a:solidFill>
                  <a:schemeClr val="accent1"/>
                </a:solidFill>
              </a:rPr>
              <a:t>Predicted VS Actual</a:t>
            </a:r>
            <a:endParaRPr sz="3300"/>
          </a:p>
        </p:txBody>
      </p:sp>
      <p:pic>
        <p:nvPicPr>
          <p:cNvPr id="284" name="Google Shape;284;p8"/>
          <p:cNvPicPr preferRelativeResize="0"/>
          <p:nvPr/>
        </p:nvPicPr>
        <p:blipFill rotWithShape="1">
          <a:blip r:embed="rId3">
            <a:alphaModFix/>
          </a:blip>
          <a:srcRect/>
          <a:stretch/>
        </p:blipFill>
        <p:spPr>
          <a:xfrm>
            <a:off x="1087925" y="1802450"/>
            <a:ext cx="6877275" cy="4547575"/>
          </a:xfrm>
          <a:prstGeom prst="rect">
            <a:avLst/>
          </a:prstGeom>
          <a:noFill/>
          <a:ln>
            <a:noFill/>
          </a:ln>
        </p:spPr>
      </p:pic>
      <p:sp>
        <p:nvSpPr>
          <p:cNvPr id="285" name="Google Shape;285;p8"/>
          <p:cNvSpPr txBox="1"/>
          <p:nvPr/>
        </p:nvSpPr>
        <p:spPr>
          <a:xfrm>
            <a:off x="859325" y="706350"/>
            <a:ext cx="10080300" cy="13491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US" sz="4100">
                <a:solidFill>
                  <a:schemeClr val="dk1"/>
                </a:solidFill>
              </a:rPr>
              <a:t>Trading idea # 1 (Continued)</a:t>
            </a:r>
            <a:endParaRPr sz="4800">
              <a:solidFill>
                <a:schemeClr val="dk1"/>
              </a:solidFill>
              <a:latin typeface="Calibri"/>
              <a:ea typeface="Calibri"/>
              <a:cs typeface="Calibri"/>
              <a:sym typeface="Calibri"/>
            </a:endParaRPr>
          </a:p>
          <a:p>
            <a:pPr marL="0" lvl="0" indent="0" algn="l" rtl="0">
              <a:lnSpc>
                <a:spcPct val="85000"/>
              </a:lnSpc>
              <a:spcBef>
                <a:spcPts val="0"/>
              </a:spcBef>
              <a:spcAft>
                <a:spcPts val="0"/>
              </a:spcAft>
              <a:buNone/>
            </a:pPr>
            <a:endParaRPr sz="4800">
              <a:solidFill>
                <a:schemeClr val="accen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9"/>
          <p:cNvSpPr txBox="1">
            <a:spLocks noGrp="1"/>
          </p:cNvSpPr>
          <p:nvPr>
            <p:ph type="title"/>
          </p:nvPr>
        </p:nvSpPr>
        <p:spPr>
          <a:xfrm>
            <a:off x="1097275" y="1999552"/>
            <a:ext cx="9949500" cy="484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chemeClr val="accent1"/>
              </a:buClr>
              <a:buSzPct val="145454"/>
              <a:buFont typeface="Calibri"/>
              <a:buNone/>
            </a:pPr>
            <a:r>
              <a:rPr lang="en-US" sz="3300">
                <a:solidFill>
                  <a:schemeClr val="accent1"/>
                </a:solidFill>
              </a:rPr>
              <a:t>Conclusion &amp; Assumption</a:t>
            </a:r>
            <a:endParaRPr sz="3300"/>
          </a:p>
        </p:txBody>
      </p:sp>
      <p:sp>
        <p:nvSpPr>
          <p:cNvPr id="292" name="Google Shape;292;p9"/>
          <p:cNvSpPr txBox="1">
            <a:spLocks noGrp="1"/>
          </p:cNvSpPr>
          <p:nvPr>
            <p:ph type="body" idx="1"/>
          </p:nvPr>
        </p:nvSpPr>
        <p:spPr>
          <a:xfrm>
            <a:off x="1097275" y="2542628"/>
            <a:ext cx="10058400" cy="2712600"/>
          </a:xfrm>
          <a:prstGeom prst="rect">
            <a:avLst/>
          </a:prstGeom>
          <a:noFill/>
          <a:ln>
            <a:noFill/>
          </a:ln>
        </p:spPr>
        <p:txBody>
          <a:bodyPr spcFirstLastPara="1" wrap="square" lIns="0" tIns="45700" rIns="0" bIns="45700" anchor="t" anchorCtr="0">
            <a:normAutofit lnSpcReduction="10000"/>
          </a:bodyPr>
          <a:lstStyle/>
          <a:p>
            <a:pPr marL="0" lvl="0" indent="0" algn="l" rtl="0">
              <a:lnSpc>
                <a:spcPct val="90000"/>
              </a:lnSpc>
              <a:spcBef>
                <a:spcPts val="0"/>
              </a:spcBef>
              <a:spcAft>
                <a:spcPts val="0"/>
              </a:spcAft>
              <a:buNone/>
            </a:pPr>
            <a:r>
              <a:rPr lang="en-US" sz="3000"/>
              <a:t>  Assumptions we make:</a:t>
            </a:r>
            <a:endParaRPr sz="1800"/>
          </a:p>
          <a:p>
            <a:pPr marL="91440" lvl="0" indent="-91440" algn="l" rtl="0">
              <a:lnSpc>
                <a:spcPct val="90000"/>
              </a:lnSpc>
              <a:spcBef>
                <a:spcPts val="1400"/>
              </a:spcBef>
              <a:spcAft>
                <a:spcPts val="0"/>
              </a:spcAft>
              <a:buSzPts val="2000"/>
              <a:buChar char=" "/>
            </a:pPr>
            <a:r>
              <a:rPr lang="en-US" sz="2000"/>
              <a:t>- We were able to purchase a share at the exact price open price recorded;</a:t>
            </a:r>
            <a:endParaRPr/>
          </a:p>
          <a:p>
            <a:pPr marL="91440" lvl="0" indent="-91440" algn="l" rtl="0">
              <a:lnSpc>
                <a:spcPct val="90000"/>
              </a:lnSpc>
              <a:spcBef>
                <a:spcPts val="1400"/>
              </a:spcBef>
              <a:spcAft>
                <a:spcPts val="0"/>
              </a:spcAft>
              <a:buSzPts val="2000"/>
              <a:buChar char=" "/>
            </a:pPr>
            <a:r>
              <a:rPr lang="en-US" sz="2000"/>
              <a:t>- We were able to sell that share just before closing at the exact price recorded.</a:t>
            </a:r>
            <a:endParaRPr/>
          </a:p>
          <a:p>
            <a:pPr marL="0" lvl="0" indent="0" algn="l" rtl="0">
              <a:lnSpc>
                <a:spcPct val="90000"/>
              </a:lnSpc>
              <a:spcBef>
                <a:spcPts val="1400"/>
              </a:spcBef>
              <a:spcAft>
                <a:spcPts val="0"/>
              </a:spcAft>
              <a:buSzPts val="3200"/>
              <a:buNone/>
            </a:pPr>
            <a:r>
              <a:rPr lang="en-US" sz="3200"/>
              <a:t>  </a:t>
            </a:r>
            <a:r>
              <a:rPr lang="en-US" sz="3000"/>
              <a:t>Conclusion</a:t>
            </a:r>
            <a:endParaRPr sz="1800"/>
          </a:p>
          <a:p>
            <a:pPr marL="457200" lvl="0" indent="0" algn="l" rtl="0">
              <a:lnSpc>
                <a:spcPct val="90000"/>
              </a:lnSpc>
              <a:spcBef>
                <a:spcPts val="1400"/>
              </a:spcBef>
              <a:spcAft>
                <a:spcPts val="0"/>
              </a:spcAft>
              <a:buNone/>
            </a:pPr>
            <a:r>
              <a:rPr lang="en-US" b="0" i="0" u="none" strike="noStrike">
                <a:solidFill>
                  <a:srgbClr val="000000"/>
                </a:solidFill>
              </a:rPr>
              <a:t>Applying this strategy with these assumptions, our model generated $</a:t>
            </a:r>
            <a:r>
              <a:rPr lang="en-US">
                <a:solidFill>
                  <a:srgbClr val="000000"/>
                </a:solidFill>
              </a:rPr>
              <a:t>318.7</a:t>
            </a:r>
            <a:r>
              <a:rPr lang="en-US" b="0" i="0" u="none" strike="noStrike">
                <a:solidFill>
                  <a:srgbClr val="000000"/>
                </a:solidFill>
              </a:rPr>
              <a:t>. If our starting  capital was $1,000, then this strategy would have resulted in a ~</a:t>
            </a:r>
            <a:r>
              <a:rPr lang="en-US">
                <a:solidFill>
                  <a:srgbClr val="000000"/>
                </a:solidFill>
              </a:rPr>
              <a:t>32</a:t>
            </a:r>
            <a:r>
              <a:rPr lang="en-US" b="0" i="0" u="none" strike="noStrike">
                <a:solidFill>
                  <a:srgbClr val="000000"/>
                </a:solidFill>
              </a:rPr>
              <a:t>% increase of total capital.</a:t>
            </a:r>
            <a:r>
              <a:rPr lang="en-US"/>
              <a:t> </a:t>
            </a:r>
            <a:endParaRPr/>
          </a:p>
        </p:txBody>
      </p:sp>
      <p:sp>
        <p:nvSpPr>
          <p:cNvPr id="293" name="Google Shape;293;p9"/>
          <p:cNvSpPr txBox="1"/>
          <p:nvPr/>
        </p:nvSpPr>
        <p:spPr>
          <a:xfrm>
            <a:off x="1161325" y="780900"/>
            <a:ext cx="10080300" cy="13491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US" sz="4100">
                <a:solidFill>
                  <a:schemeClr val="dk1"/>
                </a:solidFill>
              </a:rPr>
              <a:t>Trading idea # 1 (Continued)</a:t>
            </a:r>
            <a:endParaRPr sz="4800">
              <a:solidFill>
                <a:schemeClr val="dk1"/>
              </a:solidFill>
              <a:latin typeface="Calibri"/>
              <a:ea typeface="Calibri"/>
              <a:cs typeface="Calibri"/>
              <a:sym typeface="Calibri"/>
            </a:endParaRPr>
          </a:p>
          <a:p>
            <a:pPr marL="0" lvl="0" indent="0" algn="l" rtl="0">
              <a:lnSpc>
                <a:spcPct val="85000"/>
              </a:lnSpc>
              <a:spcBef>
                <a:spcPts val="0"/>
              </a:spcBef>
              <a:spcAft>
                <a:spcPts val="0"/>
              </a:spcAft>
              <a:buNone/>
            </a:pPr>
            <a:endParaRPr sz="4800">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10533824ff3_0_5"/>
          <p:cNvSpPr txBox="1">
            <a:spLocks noGrp="1"/>
          </p:cNvSpPr>
          <p:nvPr>
            <p:ph type="body" idx="4294967295"/>
          </p:nvPr>
        </p:nvSpPr>
        <p:spPr>
          <a:xfrm>
            <a:off x="1066805" y="1819859"/>
            <a:ext cx="10058400" cy="4023300"/>
          </a:xfrm>
          <a:prstGeom prst="rect">
            <a:avLst/>
          </a:prstGeom>
          <a:noFill/>
          <a:ln>
            <a:noFill/>
          </a:ln>
        </p:spPr>
        <p:txBody>
          <a:bodyPr spcFirstLastPara="1" wrap="square" lIns="0" tIns="45700" rIns="0" bIns="45700" anchor="t" anchorCtr="0">
            <a:normAutofit/>
          </a:bodyPr>
          <a:lstStyle/>
          <a:p>
            <a:pPr marL="91440" lvl="0" indent="-177800" algn="l" rtl="0">
              <a:lnSpc>
                <a:spcPct val="90000"/>
              </a:lnSpc>
              <a:spcBef>
                <a:spcPts val="0"/>
              </a:spcBef>
              <a:spcAft>
                <a:spcPts val="0"/>
              </a:spcAft>
              <a:buSzPts val="2800"/>
              <a:buChar char=" "/>
            </a:pPr>
            <a:r>
              <a:rPr lang="en-US" sz="2800"/>
              <a:t>Stock Smart is a one-stop stock explore tool that aggregates and presents historical price, stock rating, inside-trading activity, and headlining news for a given stock provided by user</a:t>
            </a:r>
            <a:endParaRPr sz="2800"/>
          </a:p>
          <a:p>
            <a:pPr marL="91440" lvl="0" indent="-177800" algn="l" rtl="0">
              <a:lnSpc>
                <a:spcPct val="90000"/>
              </a:lnSpc>
              <a:spcBef>
                <a:spcPts val="0"/>
              </a:spcBef>
              <a:spcAft>
                <a:spcPts val="0"/>
              </a:spcAft>
              <a:buSzPts val="2800"/>
              <a:buChar char=" "/>
            </a:pPr>
            <a:endParaRPr sz="2800"/>
          </a:p>
          <a:p>
            <a:pPr marL="91440" lvl="0" indent="-177800" algn="l" rtl="0">
              <a:lnSpc>
                <a:spcPct val="90000"/>
              </a:lnSpc>
              <a:spcBef>
                <a:spcPts val="0"/>
              </a:spcBef>
              <a:spcAft>
                <a:spcPts val="0"/>
              </a:spcAft>
              <a:buSzPts val="2800"/>
              <a:buChar char=" "/>
            </a:pPr>
            <a:r>
              <a:rPr lang="en-US" sz="2800"/>
              <a:t>For the premium users, Stock Smart also provides in-house stock prediction analysis</a:t>
            </a:r>
            <a:endParaRPr/>
          </a:p>
        </p:txBody>
      </p:sp>
      <p:sp>
        <p:nvSpPr>
          <p:cNvPr id="124" name="Google Shape;124;g10533824ff3_0_5"/>
          <p:cNvSpPr txBox="1">
            <a:spLocks noGrp="1"/>
          </p:cNvSpPr>
          <p:nvPr>
            <p:ph type="title" idx="4294967295"/>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VISION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0533824ff3_0_10"/>
          <p:cNvSpPr txBox="1">
            <a:spLocks noGrp="1"/>
          </p:cNvSpPr>
          <p:nvPr>
            <p:ph type="title"/>
          </p:nvPr>
        </p:nvSpPr>
        <p:spPr>
          <a:xfrm>
            <a:off x="1154525" y="832617"/>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TEAM</a:t>
            </a:r>
            <a:endParaRPr/>
          </a:p>
        </p:txBody>
      </p:sp>
      <p:sp>
        <p:nvSpPr>
          <p:cNvPr id="130" name="Google Shape;130;g10533824ff3_0_10"/>
          <p:cNvSpPr txBox="1">
            <a:spLocks noGrp="1"/>
          </p:cNvSpPr>
          <p:nvPr>
            <p:ph type="body" idx="1"/>
          </p:nvPr>
        </p:nvSpPr>
        <p:spPr>
          <a:xfrm>
            <a:off x="1154525" y="1724806"/>
            <a:ext cx="11430000" cy="4295100"/>
          </a:xfrm>
          <a:prstGeom prst="rect">
            <a:avLst/>
          </a:prstGeom>
          <a:noFill/>
          <a:ln>
            <a:noFill/>
          </a:ln>
        </p:spPr>
        <p:txBody>
          <a:bodyPr spcFirstLastPara="1" wrap="square" lIns="43650" tIns="43650" rIns="43650" bIns="43650" anchor="t" anchorCtr="0">
            <a:noAutofit/>
          </a:bodyPr>
          <a:lstStyle/>
          <a:p>
            <a:pPr marL="0" lvl="0" indent="0" algn="l" rtl="0">
              <a:lnSpc>
                <a:spcPct val="100000"/>
              </a:lnSpc>
              <a:spcBef>
                <a:spcPts val="0"/>
              </a:spcBef>
              <a:spcAft>
                <a:spcPts val="0"/>
              </a:spcAft>
              <a:buSzPts val="3100"/>
              <a:buNone/>
            </a:pPr>
            <a:endParaRPr sz="3100"/>
          </a:p>
          <a:p>
            <a:pPr marL="381000" lvl="0" indent="-368300" algn="l" rtl="0">
              <a:lnSpc>
                <a:spcPct val="100000"/>
              </a:lnSpc>
              <a:spcBef>
                <a:spcPts val="0"/>
              </a:spcBef>
              <a:spcAft>
                <a:spcPts val="0"/>
              </a:spcAft>
              <a:buSzPts val="2800"/>
              <a:buChar char="▸"/>
            </a:pPr>
            <a:r>
              <a:rPr lang="en-US" sz="2800"/>
              <a:t>Ananya Raghupathy</a:t>
            </a:r>
            <a:endParaRPr sz="2800"/>
          </a:p>
          <a:p>
            <a:pPr marL="381000" lvl="0" indent="-190500" algn="l" rtl="0">
              <a:lnSpc>
                <a:spcPct val="100000"/>
              </a:lnSpc>
              <a:spcBef>
                <a:spcPts val="0"/>
              </a:spcBef>
              <a:spcAft>
                <a:spcPts val="0"/>
              </a:spcAft>
              <a:buSzPts val="3100"/>
              <a:buNone/>
            </a:pPr>
            <a:endParaRPr sz="2800"/>
          </a:p>
          <a:p>
            <a:pPr marL="381000" lvl="0" indent="-368300" algn="l" rtl="0">
              <a:lnSpc>
                <a:spcPct val="100000"/>
              </a:lnSpc>
              <a:spcBef>
                <a:spcPts val="0"/>
              </a:spcBef>
              <a:spcAft>
                <a:spcPts val="0"/>
              </a:spcAft>
              <a:buSzPts val="2800"/>
              <a:buChar char="▸"/>
            </a:pPr>
            <a:r>
              <a:rPr lang="en-US" sz="2800"/>
              <a:t>Data Analyst</a:t>
            </a:r>
            <a:endParaRPr sz="2800"/>
          </a:p>
          <a:p>
            <a:pPr marL="0" lvl="0" indent="0" algn="l" rtl="0">
              <a:lnSpc>
                <a:spcPct val="100000"/>
              </a:lnSpc>
              <a:spcBef>
                <a:spcPts val="0"/>
              </a:spcBef>
              <a:spcAft>
                <a:spcPts val="0"/>
              </a:spcAft>
              <a:buNone/>
            </a:pPr>
            <a:endParaRPr sz="2800"/>
          </a:p>
          <a:p>
            <a:pPr marL="381000" lvl="0" indent="-368300" algn="l" rtl="0">
              <a:lnSpc>
                <a:spcPct val="100000"/>
              </a:lnSpc>
              <a:spcBef>
                <a:spcPts val="0"/>
              </a:spcBef>
              <a:spcAft>
                <a:spcPts val="0"/>
              </a:spcAft>
              <a:buSzPts val="2800"/>
              <a:buChar char="▸"/>
            </a:pPr>
            <a:r>
              <a:rPr lang="en-US" sz="2800"/>
              <a:t>Experience</a:t>
            </a:r>
            <a:endParaRPr sz="2100">
              <a:solidFill>
                <a:schemeClr val="dk1"/>
              </a:solidFill>
            </a:endParaRPr>
          </a:p>
          <a:p>
            <a:pPr marL="0" lvl="0" indent="393700" algn="l" rtl="0">
              <a:spcBef>
                <a:spcPts val="0"/>
              </a:spcBef>
              <a:spcAft>
                <a:spcPts val="0"/>
              </a:spcAft>
              <a:buNone/>
            </a:pPr>
            <a:r>
              <a:rPr lang="en-US" sz="2100">
                <a:solidFill>
                  <a:schemeClr val="dk1"/>
                </a:solidFill>
              </a:rPr>
              <a:t>https://www.linkedin.com/in/ananyaraghupathy/</a:t>
            </a:r>
            <a:endParaRPr sz="3100"/>
          </a:p>
        </p:txBody>
      </p:sp>
      <p:pic>
        <p:nvPicPr>
          <p:cNvPr id="131" name="Google Shape;131;g10533824ff3_0_10"/>
          <p:cNvPicPr preferRelativeResize="0"/>
          <p:nvPr/>
        </p:nvPicPr>
        <p:blipFill>
          <a:blip r:embed="rId3">
            <a:alphaModFix/>
          </a:blip>
          <a:stretch>
            <a:fillRect/>
          </a:stretch>
        </p:blipFill>
        <p:spPr>
          <a:xfrm>
            <a:off x="8718622" y="1879075"/>
            <a:ext cx="2063092" cy="2207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0533824ff3_0_16"/>
          <p:cNvSpPr txBox="1">
            <a:spLocks noGrp="1"/>
          </p:cNvSpPr>
          <p:nvPr>
            <p:ph type="title"/>
          </p:nvPr>
        </p:nvSpPr>
        <p:spPr>
          <a:xfrm>
            <a:off x="1173400" y="9939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TEAM</a:t>
            </a:r>
            <a:endParaRPr/>
          </a:p>
        </p:txBody>
      </p:sp>
      <p:sp>
        <p:nvSpPr>
          <p:cNvPr id="137" name="Google Shape;137;g10533824ff3_0_16"/>
          <p:cNvSpPr txBox="1">
            <a:spLocks noGrp="1"/>
          </p:cNvSpPr>
          <p:nvPr>
            <p:ph type="body" idx="1"/>
          </p:nvPr>
        </p:nvSpPr>
        <p:spPr>
          <a:xfrm>
            <a:off x="1173400" y="1503050"/>
            <a:ext cx="10439100" cy="4647300"/>
          </a:xfrm>
          <a:prstGeom prst="rect">
            <a:avLst/>
          </a:prstGeom>
          <a:noFill/>
          <a:ln>
            <a:noFill/>
          </a:ln>
        </p:spPr>
        <p:txBody>
          <a:bodyPr spcFirstLastPara="1" wrap="square" lIns="43650" tIns="43650" rIns="43650" bIns="43650" anchor="t" anchorCtr="0">
            <a:noAutofit/>
          </a:bodyPr>
          <a:lstStyle/>
          <a:p>
            <a:pPr marL="0" marR="0" lvl="0" indent="0" algn="l" rtl="0">
              <a:lnSpc>
                <a:spcPct val="100000"/>
              </a:lnSpc>
              <a:spcBef>
                <a:spcPts val="0"/>
              </a:spcBef>
              <a:spcAft>
                <a:spcPts val="0"/>
              </a:spcAft>
              <a:buClr>
                <a:schemeClr val="accent1"/>
              </a:buClr>
              <a:buSzPts val="3100"/>
              <a:buNone/>
            </a:pPr>
            <a:endParaRPr sz="3100"/>
          </a:p>
          <a:p>
            <a:pPr marL="0" lvl="0" indent="0" algn="l" rtl="0">
              <a:lnSpc>
                <a:spcPct val="100000"/>
              </a:lnSpc>
              <a:spcBef>
                <a:spcPts val="0"/>
              </a:spcBef>
              <a:spcAft>
                <a:spcPts val="0"/>
              </a:spcAft>
              <a:buNone/>
            </a:pPr>
            <a:endParaRPr sz="3100"/>
          </a:p>
          <a:p>
            <a:pPr marL="381000" lvl="0" indent="-368300" algn="l" rtl="0">
              <a:lnSpc>
                <a:spcPct val="100000"/>
              </a:lnSpc>
              <a:spcBef>
                <a:spcPts val="0"/>
              </a:spcBef>
              <a:spcAft>
                <a:spcPts val="0"/>
              </a:spcAft>
              <a:buSzPts val="2800"/>
              <a:buChar char="▸"/>
            </a:pPr>
            <a:r>
              <a:rPr lang="en-US" sz="2800"/>
              <a:t>Haoyu Wang </a:t>
            </a:r>
            <a:endParaRPr sz="2800"/>
          </a:p>
          <a:p>
            <a:pPr marL="381000" lvl="0" indent="-190500" algn="l" rtl="0">
              <a:lnSpc>
                <a:spcPct val="100000"/>
              </a:lnSpc>
              <a:spcBef>
                <a:spcPts val="0"/>
              </a:spcBef>
              <a:spcAft>
                <a:spcPts val="0"/>
              </a:spcAft>
              <a:buSzPts val="3100"/>
              <a:buNone/>
            </a:pPr>
            <a:r>
              <a:rPr lang="en-US" sz="3100"/>
              <a:t>  </a:t>
            </a:r>
            <a:endParaRPr sz="3100"/>
          </a:p>
          <a:p>
            <a:pPr marL="381000" lvl="0" indent="-368300" algn="l" rtl="0">
              <a:spcBef>
                <a:spcPts val="0"/>
              </a:spcBef>
              <a:spcAft>
                <a:spcPts val="0"/>
              </a:spcAft>
              <a:buSzPts val="2800"/>
              <a:buChar char="▸"/>
            </a:pPr>
            <a:r>
              <a:rPr lang="en-US" sz="2800">
                <a:solidFill>
                  <a:schemeClr val="dk1"/>
                </a:solidFill>
              </a:rPr>
              <a:t>Data Analyst</a:t>
            </a:r>
            <a:endParaRPr sz="2800">
              <a:solidFill>
                <a:schemeClr val="dk1"/>
              </a:solidFill>
            </a:endParaRPr>
          </a:p>
          <a:p>
            <a:pPr marL="393700" lvl="0" indent="0" algn="l" rtl="0">
              <a:spcBef>
                <a:spcPts val="0"/>
              </a:spcBef>
              <a:spcAft>
                <a:spcPts val="0"/>
              </a:spcAft>
              <a:buNone/>
            </a:pPr>
            <a:endParaRPr sz="2800">
              <a:solidFill>
                <a:schemeClr val="dk1"/>
              </a:solidFill>
            </a:endParaRPr>
          </a:p>
          <a:p>
            <a:pPr marL="381000" lvl="0" indent="-406400" algn="l" rtl="0">
              <a:spcBef>
                <a:spcPts val="0"/>
              </a:spcBef>
              <a:spcAft>
                <a:spcPts val="0"/>
              </a:spcAft>
              <a:buSzPts val="3400"/>
              <a:buChar char="▸"/>
            </a:pPr>
            <a:r>
              <a:rPr lang="en-US" sz="2100">
                <a:solidFill>
                  <a:schemeClr val="dk1"/>
                </a:solidFill>
              </a:rPr>
              <a:t>https://www.linkedin.com/in/wanghaoyu/</a:t>
            </a:r>
            <a:endParaRPr sz="2100">
              <a:solidFill>
                <a:schemeClr val="dk1"/>
              </a:solidFill>
            </a:endParaRPr>
          </a:p>
          <a:p>
            <a:pPr marL="393700" lvl="0" indent="0" algn="l" rtl="0">
              <a:lnSpc>
                <a:spcPct val="100000"/>
              </a:lnSpc>
              <a:spcBef>
                <a:spcPts val="0"/>
              </a:spcBef>
              <a:spcAft>
                <a:spcPts val="0"/>
              </a:spcAft>
              <a:buNone/>
            </a:pPr>
            <a:endParaRPr sz="3100"/>
          </a:p>
        </p:txBody>
      </p:sp>
      <p:pic>
        <p:nvPicPr>
          <p:cNvPr id="138" name="Google Shape;138;g10533824ff3_0_16"/>
          <p:cNvPicPr preferRelativeResize="0"/>
          <p:nvPr/>
        </p:nvPicPr>
        <p:blipFill>
          <a:blip r:embed="rId3">
            <a:alphaModFix/>
          </a:blip>
          <a:stretch>
            <a:fillRect/>
          </a:stretch>
        </p:blipFill>
        <p:spPr>
          <a:xfrm>
            <a:off x="8708180" y="2018448"/>
            <a:ext cx="2317253" cy="30836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10533824ff3_0_22"/>
          <p:cNvSpPr txBox="1">
            <a:spLocks noGrp="1"/>
          </p:cNvSpPr>
          <p:nvPr>
            <p:ph type="title"/>
          </p:nvPr>
        </p:nvSpPr>
        <p:spPr>
          <a:xfrm>
            <a:off x="1170050" y="75469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TEAM</a:t>
            </a:r>
            <a:endParaRPr/>
          </a:p>
        </p:txBody>
      </p:sp>
      <p:sp>
        <p:nvSpPr>
          <p:cNvPr id="144" name="Google Shape;144;g10533824ff3_0_22"/>
          <p:cNvSpPr txBox="1">
            <a:spLocks noGrp="1"/>
          </p:cNvSpPr>
          <p:nvPr>
            <p:ph type="body" idx="1"/>
          </p:nvPr>
        </p:nvSpPr>
        <p:spPr>
          <a:xfrm>
            <a:off x="1052075" y="1120275"/>
            <a:ext cx="10758900" cy="4907400"/>
          </a:xfrm>
          <a:prstGeom prst="rect">
            <a:avLst/>
          </a:prstGeom>
          <a:noFill/>
          <a:ln>
            <a:noFill/>
          </a:ln>
        </p:spPr>
        <p:txBody>
          <a:bodyPr spcFirstLastPara="1" wrap="square" lIns="43650" tIns="43650" rIns="43650" bIns="43650" anchor="t" anchorCtr="0">
            <a:noAutofit/>
          </a:bodyPr>
          <a:lstStyle/>
          <a:p>
            <a:pPr marL="0" lvl="0" indent="0" algn="l" rtl="0">
              <a:lnSpc>
                <a:spcPct val="100000"/>
              </a:lnSpc>
              <a:spcBef>
                <a:spcPts val="0"/>
              </a:spcBef>
              <a:spcAft>
                <a:spcPts val="0"/>
              </a:spcAft>
              <a:buNone/>
            </a:pPr>
            <a:endParaRPr/>
          </a:p>
          <a:p>
            <a:pPr marL="381000" lvl="0" indent="-190500" algn="l" rtl="0">
              <a:lnSpc>
                <a:spcPct val="100000"/>
              </a:lnSpc>
              <a:spcBef>
                <a:spcPts val="0"/>
              </a:spcBef>
              <a:spcAft>
                <a:spcPts val="0"/>
              </a:spcAft>
              <a:buSzPts val="3100"/>
              <a:buNone/>
            </a:pPr>
            <a:r>
              <a:rPr lang="en-US" sz="3100"/>
              <a:t>  </a:t>
            </a:r>
            <a:endParaRPr sz="3100"/>
          </a:p>
          <a:p>
            <a:pPr marL="381000" lvl="0" indent="-190500" algn="l" rtl="0">
              <a:lnSpc>
                <a:spcPct val="100000"/>
              </a:lnSpc>
              <a:spcBef>
                <a:spcPts val="0"/>
              </a:spcBef>
              <a:spcAft>
                <a:spcPts val="0"/>
              </a:spcAft>
              <a:buSzPts val="3100"/>
              <a:buNone/>
            </a:pPr>
            <a:endParaRPr sz="3100"/>
          </a:p>
          <a:p>
            <a:pPr marL="381000" marR="0" lvl="0" indent="-368300" algn="l" rtl="0">
              <a:lnSpc>
                <a:spcPct val="100000"/>
              </a:lnSpc>
              <a:spcBef>
                <a:spcPts val="0"/>
              </a:spcBef>
              <a:spcAft>
                <a:spcPts val="0"/>
              </a:spcAft>
              <a:buSzPts val="2800"/>
              <a:buChar char="▸"/>
            </a:pPr>
            <a:r>
              <a:rPr lang="en-US" sz="2800"/>
              <a:t>Ruben Giro</a:t>
            </a:r>
            <a:endParaRPr sz="2800"/>
          </a:p>
          <a:p>
            <a:pPr marL="381000" marR="0" lvl="0" indent="-368300" algn="l" rtl="0">
              <a:lnSpc>
                <a:spcPct val="100000"/>
              </a:lnSpc>
              <a:spcBef>
                <a:spcPts val="0"/>
              </a:spcBef>
              <a:spcAft>
                <a:spcPts val="0"/>
              </a:spcAft>
              <a:buSzPts val="2800"/>
              <a:buChar char="▸"/>
            </a:pPr>
            <a:r>
              <a:rPr lang="en-US" sz="2800"/>
              <a:t>Accounting Manager</a:t>
            </a:r>
            <a:endParaRPr sz="2800"/>
          </a:p>
          <a:p>
            <a:pPr marL="0" lvl="0" indent="393700" algn="l" rtl="0">
              <a:lnSpc>
                <a:spcPct val="100000"/>
              </a:lnSpc>
              <a:spcBef>
                <a:spcPts val="0"/>
              </a:spcBef>
              <a:spcAft>
                <a:spcPts val="0"/>
              </a:spcAft>
              <a:buNone/>
            </a:pPr>
            <a:r>
              <a:rPr lang="en-US" sz="2600" u="sng">
                <a:solidFill>
                  <a:schemeClr val="hlink"/>
                </a:solidFill>
                <a:hlinkClick r:id="rId3"/>
              </a:rPr>
              <a:t>https://www.linkedin.com/in/ruben-giro-4211605/</a:t>
            </a:r>
            <a:endParaRPr sz="2600"/>
          </a:p>
          <a:p>
            <a:pPr marL="393700" lvl="0" indent="0" algn="l" rtl="0">
              <a:lnSpc>
                <a:spcPct val="100000"/>
              </a:lnSpc>
              <a:spcBef>
                <a:spcPts val="0"/>
              </a:spcBef>
              <a:spcAft>
                <a:spcPts val="0"/>
              </a:spcAft>
              <a:buNone/>
            </a:pPr>
            <a:endParaRPr sz="2600"/>
          </a:p>
          <a:p>
            <a:pPr marL="0" lvl="0" indent="0" algn="l" rtl="0">
              <a:lnSpc>
                <a:spcPct val="100000"/>
              </a:lnSpc>
              <a:spcBef>
                <a:spcPts val="0"/>
              </a:spcBef>
              <a:spcAft>
                <a:spcPts val="0"/>
              </a:spcAft>
              <a:buNone/>
            </a:pPr>
            <a:endParaRPr sz="2800"/>
          </a:p>
          <a:p>
            <a:pPr marL="393700" lvl="0" indent="0" algn="l" rtl="0">
              <a:lnSpc>
                <a:spcPct val="100000"/>
              </a:lnSpc>
              <a:spcBef>
                <a:spcPts val="0"/>
              </a:spcBef>
              <a:spcAft>
                <a:spcPts val="0"/>
              </a:spcAft>
              <a:buNone/>
            </a:pPr>
            <a:r>
              <a:rPr lang="en-US" sz="2800"/>
              <a:t>Leading accounting and finance organizations for Fortune 500 companies</a:t>
            </a:r>
            <a:endParaRPr sz="2800"/>
          </a:p>
        </p:txBody>
      </p:sp>
      <p:pic>
        <p:nvPicPr>
          <p:cNvPr id="145" name="Google Shape;145;g10533824ff3_0_22"/>
          <p:cNvPicPr preferRelativeResize="0"/>
          <p:nvPr/>
        </p:nvPicPr>
        <p:blipFill>
          <a:blip r:embed="rId4">
            <a:alphaModFix/>
          </a:blip>
          <a:stretch>
            <a:fillRect/>
          </a:stretch>
        </p:blipFill>
        <p:spPr>
          <a:xfrm>
            <a:off x="8958900" y="2094425"/>
            <a:ext cx="2401825" cy="240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0533824ff3_0_108"/>
          <p:cNvSpPr txBox="1">
            <a:spLocks noGrp="1"/>
          </p:cNvSpPr>
          <p:nvPr>
            <p:ph type="title"/>
          </p:nvPr>
        </p:nvSpPr>
        <p:spPr>
          <a:xfrm>
            <a:off x="1196775" y="953340"/>
            <a:ext cx="10668300" cy="6345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TEAM</a:t>
            </a:r>
            <a:endParaRPr/>
          </a:p>
        </p:txBody>
      </p:sp>
      <p:sp>
        <p:nvSpPr>
          <p:cNvPr id="151" name="Google Shape;151;g10533824ff3_0_108"/>
          <p:cNvSpPr txBox="1">
            <a:spLocks noGrp="1"/>
          </p:cNvSpPr>
          <p:nvPr>
            <p:ph type="body" idx="1"/>
          </p:nvPr>
        </p:nvSpPr>
        <p:spPr>
          <a:xfrm>
            <a:off x="1196763" y="1918958"/>
            <a:ext cx="10715700" cy="3020100"/>
          </a:xfrm>
          <a:prstGeom prst="rect">
            <a:avLst/>
          </a:prstGeom>
          <a:noFill/>
          <a:ln>
            <a:noFill/>
          </a:ln>
        </p:spPr>
        <p:txBody>
          <a:bodyPr spcFirstLastPara="1" wrap="square" lIns="43650" tIns="43650" rIns="43650" bIns="43650" anchor="t" anchorCtr="0">
            <a:noAutofit/>
          </a:bodyPr>
          <a:lstStyle/>
          <a:p>
            <a:pPr marL="393700" lvl="0" indent="0" algn="l" rtl="0">
              <a:lnSpc>
                <a:spcPct val="100000"/>
              </a:lnSpc>
              <a:spcBef>
                <a:spcPts val="0"/>
              </a:spcBef>
              <a:spcAft>
                <a:spcPts val="0"/>
              </a:spcAft>
              <a:buNone/>
            </a:pPr>
            <a:endParaRPr sz="3100"/>
          </a:p>
          <a:p>
            <a:pPr marL="381000" lvl="0" indent="-368300" algn="l" rtl="0">
              <a:lnSpc>
                <a:spcPct val="100000"/>
              </a:lnSpc>
              <a:spcBef>
                <a:spcPts val="0"/>
              </a:spcBef>
              <a:spcAft>
                <a:spcPts val="0"/>
              </a:spcAft>
              <a:buSzPts val="2800"/>
              <a:buChar char="▸"/>
            </a:pPr>
            <a:r>
              <a:rPr lang="en-US" sz="2800"/>
              <a:t>Taiming Liu</a:t>
            </a:r>
            <a:endParaRPr sz="2800"/>
          </a:p>
          <a:p>
            <a:pPr marL="381000" lvl="0" indent="-190500" algn="l" rtl="0">
              <a:lnSpc>
                <a:spcPct val="100000"/>
              </a:lnSpc>
              <a:spcBef>
                <a:spcPts val="0"/>
              </a:spcBef>
              <a:spcAft>
                <a:spcPts val="0"/>
              </a:spcAft>
              <a:buSzPts val="3100"/>
              <a:buNone/>
            </a:pPr>
            <a:endParaRPr sz="2800"/>
          </a:p>
          <a:p>
            <a:pPr marL="381000" lvl="0" indent="-368300" algn="l" rtl="0">
              <a:lnSpc>
                <a:spcPct val="100000"/>
              </a:lnSpc>
              <a:spcBef>
                <a:spcPts val="0"/>
              </a:spcBef>
              <a:spcAft>
                <a:spcPts val="0"/>
              </a:spcAft>
              <a:buSzPts val="2800"/>
              <a:buChar char="▸"/>
            </a:pPr>
            <a:r>
              <a:rPr lang="en-US" sz="2800"/>
              <a:t>Analyst Intern</a:t>
            </a:r>
            <a:endParaRPr sz="2800"/>
          </a:p>
          <a:p>
            <a:pPr marL="393700" lvl="0" indent="0" algn="l" rtl="0">
              <a:lnSpc>
                <a:spcPct val="100000"/>
              </a:lnSpc>
              <a:spcBef>
                <a:spcPts val="0"/>
              </a:spcBef>
              <a:spcAft>
                <a:spcPts val="0"/>
              </a:spcAft>
              <a:buNone/>
            </a:pPr>
            <a:endParaRPr sz="1500"/>
          </a:p>
          <a:p>
            <a:pPr marL="393700" lvl="0" indent="0" algn="l" rtl="0">
              <a:lnSpc>
                <a:spcPct val="100000"/>
              </a:lnSpc>
              <a:spcBef>
                <a:spcPts val="0"/>
              </a:spcBef>
              <a:spcAft>
                <a:spcPts val="0"/>
              </a:spcAft>
              <a:buNone/>
            </a:pPr>
            <a:endParaRPr sz="1500"/>
          </a:p>
          <a:p>
            <a:pPr marL="381000" lvl="0" indent="-406400" algn="l" rtl="0">
              <a:lnSpc>
                <a:spcPct val="100000"/>
              </a:lnSpc>
              <a:spcBef>
                <a:spcPts val="0"/>
              </a:spcBef>
              <a:spcAft>
                <a:spcPts val="0"/>
              </a:spcAft>
              <a:buSzPts val="3400"/>
              <a:buChar char="▸"/>
            </a:pPr>
            <a:r>
              <a:rPr lang="en-US" sz="2000">
                <a:solidFill>
                  <a:schemeClr val="dk1"/>
                </a:solidFill>
              </a:rPr>
              <a:t>https://www.linkedin.com/in/taimingliu</a:t>
            </a:r>
            <a:endParaRPr sz="3300"/>
          </a:p>
        </p:txBody>
      </p:sp>
      <p:pic>
        <p:nvPicPr>
          <p:cNvPr id="152" name="Google Shape;152;g10533824ff3_0_108"/>
          <p:cNvPicPr preferRelativeResize="0"/>
          <p:nvPr/>
        </p:nvPicPr>
        <p:blipFill>
          <a:blip r:embed="rId3">
            <a:alphaModFix/>
          </a:blip>
          <a:stretch>
            <a:fillRect/>
          </a:stretch>
        </p:blipFill>
        <p:spPr>
          <a:xfrm>
            <a:off x="9070900" y="2132135"/>
            <a:ext cx="2001989" cy="22307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0533824ff3_0_114"/>
          <p:cNvSpPr txBox="1">
            <a:spLocks noGrp="1"/>
          </p:cNvSpPr>
          <p:nvPr>
            <p:ph type="title"/>
          </p:nvPr>
        </p:nvSpPr>
        <p:spPr>
          <a:xfrm>
            <a:off x="896388" y="1060362"/>
            <a:ext cx="10715700" cy="3579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PROBLEM (CUSTOMER PAIN)</a:t>
            </a:r>
            <a:endParaRPr/>
          </a:p>
        </p:txBody>
      </p:sp>
      <p:sp>
        <p:nvSpPr>
          <p:cNvPr id="158" name="Google Shape;158;g10533824ff3_0_114"/>
          <p:cNvSpPr txBox="1">
            <a:spLocks noGrp="1"/>
          </p:cNvSpPr>
          <p:nvPr>
            <p:ph type="body" idx="1"/>
          </p:nvPr>
        </p:nvSpPr>
        <p:spPr>
          <a:xfrm>
            <a:off x="1103700" y="1952700"/>
            <a:ext cx="10301100" cy="4226100"/>
          </a:xfrm>
          <a:prstGeom prst="rect">
            <a:avLst/>
          </a:prstGeom>
          <a:noFill/>
          <a:ln>
            <a:noFill/>
          </a:ln>
        </p:spPr>
        <p:txBody>
          <a:bodyPr spcFirstLastPara="1" wrap="square" lIns="43650" tIns="43650" rIns="43650" bIns="43650" anchor="t" anchorCtr="0">
            <a:noAutofit/>
          </a:bodyPr>
          <a:lstStyle/>
          <a:p>
            <a:pPr marL="0" lvl="0" indent="0" algn="l" rtl="0">
              <a:lnSpc>
                <a:spcPct val="100000"/>
              </a:lnSpc>
              <a:spcBef>
                <a:spcPts val="0"/>
              </a:spcBef>
              <a:spcAft>
                <a:spcPts val="0"/>
              </a:spcAft>
              <a:buNone/>
            </a:pPr>
            <a:r>
              <a:rPr lang="en-US" sz="2800" b="1"/>
              <a:t>Customer pain point</a:t>
            </a:r>
            <a:endParaRPr sz="2800" b="1"/>
          </a:p>
          <a:p>
            <a:pPr marL="787400" lvl="1" indent="-336550" algn="l" rtl="0">
              <a:lnSpc>
                <a:spcPct val="100000"/>
              </a:lnSpc>
              <a:spcBef>
                <a:spcPts val="0"/>
              </a:spcBef>
              <a:spcAft>
                <a:spcPts val="0"/>
              </a:spcAft>
              <a:buSzPts val="2100"/>
              <a:buChar char="▸"/>
            </a:pPr>
            <a:r>
              <a:rPr lang="en-US" sz="2100"/>
              <a:t>Difficult for retail investors to select stocks to invest in due to financial knowledge and the massive amount of information</a:t>
            </a:r>
            <a:endParaRPr sz="2100"/>
          </a:p>
          <a:p>
            <a:pPr marL="787400" lvl="1" indent="-336550" algn="l" rtl="0">
              <a:lnSpc>
                <a:spcPct val="100000"/>
              </a:lnSpc>
              <a:spcBef>
                <a:spcPts val="0"/>
              </a:spcBef>
              <a:spcAft>
                <a:spcPts val="0"/>
              </a:spcAft>
              <a:buSzPts val="2100"/>
              <a:buChar char="▸"/>
            </a:pPr>
            <a:r>
              <a:rPr lang="en-US" sz="2100"/>
              <a:t>Too many sources of information. Some require premium subscription fees</a:t>
            </a:r>
            <a:endParaRPr sz="2100"/>
          </a:p>
          <a:p>
            <a:pPr marL="787400" lvl="0" indent="0" algn="l" rtl="0">
              <a:lnSpc>
                <a:spcPct val="100000"/>
              </a:lnSpc>
              <a:spcBef>
                <a:spcPts val="0"/>
              </a:spcBef>
              <a:spcAft>
                <a:spcPts val="0"/>
              </a:spcAft>
              <a:buNone/>
            </a:pPr>
            <a:endParaRPr sz="2100"/>
          </a:p>
          <a:p>
            <a:pPr marL="787400" lvl="0" indent="0" algn="l" rtl="0">
              <a:lnSpc>
                <a:spcPct val="100000"/>
              </a:lnSpc>
              <a:spcBef>
                <a:spcPts val="0"/>
              </a:spcBef>
              <a:spcAft>
                <a:spcPts val="0"/>
              </a:spcAft>
              <a:buNone/>
            </a:pPr>
            <a:endParaRPr sz="2100"/>
          </a:p>
          <a:p>
            <a:pPr marL="0" lvl="0" indent="0" algn="l" rtl="0">
              <a:lnSpc>
                <a:spcPct val="100000"/>
              </a:lnSpc>
              <a:spcBef>
                <a:spcPts val="0"/>
              </a:spcBef>
              <a:spcAft>
                <a:spcPts val="0"/>
              </a:spcAft>
              <a:buNone/>
            </a:pPr>
            <a:r>
              <a:rPr lang="en-US" sz="2800" b="1"/>
              <a:t>Current solution for this pain</a:t>
            </a:r>
            <a:endParaRPr sz="2800" b="1"/>
          </a:p>
          <a:p>
            <a:pPr marL="787400" lvl="1" indent="-336550" algn="l" rtl="0">
              <a:lnSpc>
                <a:spcPct val="100000"/>
              </a:lnSpc>
              <a:spcBef>
                <a:spcPts val="0"/>
              </a:spcBef>
              <a:spcAft>
                <a:spcPts val="0"/>
              </a:spcAft>
              <a:buSzPts val="2100"/>
              <a:buChar char="▸"/>
            </a:pPr>
            <a:r>
              <a:rPr lang="en-US" sz="2100"/>
              <a:t>Rely on stock brokers, financial advisers</a:t>
            </a:r>
            <a:endParaRPr sz="2100"/>
          </a:p>
          <a:p>
            <a:pPr marL="787400" lvl="1" indent="-336550" algn="l" rtl="0">
              <a:lnSpc>
                <a:spcPct val="100000"/>
              </a:lnSpc>
              <a:spcBef>
                <a:spcPts val="0"/>
              </a:spcBef>
              <a:spcAft>
                <a:spcPts val="0"/>
              </a:spcAft>
              <a:buSzPts val="2100"/>
              <a:buChar char="▸"/>
            </a:pPr>
            <a:r>
              <a:rPr lang="en-US" sz="2100"/>
              <a:t>Invest in Mutual funds</a:t>
            </a:r>
            <a:endParaRPr sz="2100"/>
          </a:p>
          <a:p>
            <a:pPr marL="0" lvl="0" indent="0" algn="l" rtl="0">
              <a:lnSpc>
                <a:spcPct val="100000"/>
              </a:lnSpc>
              <a:spcBef>
                <a:spcPts val="0"/>
              </a:spcBef>
              <a:spcAft>
                <a:spcPts val="0"/>
              </a:spcAft>
              <a:buNone/>
            </a:pPr>
            <a:r>
              <a:rPr lang="en-US" sz="2100"/>
              <a:t>    </a:t>
            </a:r>
            <a:endParaRPr sz="2100"/>
          </a:p>
          <a:p>
            <a:pPr marL="0" lvl="0" indent="0" algn="l" rtl="0">
              <a:lnSpc>
                <a:spcPct val="100000"/>
              </a:lnSpc>
              <a:spcBef>
                <a:spcPts val="0"/>
              </a:spcBef>
              <a:spcAft>
                <a:spcPts val="0"/>
              </a:spcAft>
              <a:buNone/>
            </a:pPr>
            <a:endParaRPr sz="2100"/>
          </a:p>
          <a:p>
            <a:pPr marL="0" lvl="0" indent="0" algn="l" rtl="0">
              <a:lnSpc>
                <a:spcPct val="100000"/>
              </a:lnSpc>
              <a:spcBef>
                <a:spcPts val="0"/>
              </a:spcBef>
              <a:spcAft>
                <a:spcPts val="0"/>
              </a:spcAft>
              <a:buNone/>
            </a:pPr>
            <a:endParaRPr sz="2100"/>
          </a:p>
          <a:p>
            <a:pPr marL="0" lvl="0" indent="0" algn="l" rtl="0">
              <a:lnSpc>
                <a:spcPct val="100000"/>
              </a:lnSpc>
              <a:spcBef>
                <a:spcPts val="0"/>
              </a:spcBef>
              <a:spcAft>
                <a:spcPts val="0"/>
              </a:spcAft>
              <a:buSzPts val="3100"/>
              <a:buNone/>
            </a:pPr>
            <a:r>
              <a:rPr lang="en-US" sz="3100"/>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0533824ff3_0_215"/>
          <p:cNvSpPr txBox="1">
            <a:spLocks noGrp="1"/>
          </p:cNvSpPr>
          <p:nvPr>
            <p:ph type="title"/>
          </p:nvPr>
        </p:nvSpPr>
        <p:spPr>
          <a:xfrm>
            <a:off x="738138" y="992187"/>
            <a:ext cx="10715700" cy="3579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PROBLEM (CUSTOMER PAIN)</a:t>
            </a:r>
            <a:endParaRPr/>
          </a:p>
        </p:txBody>
      </p:sp>
      <p:sp>
        <p:nvSpPr>
          <p:cNvPr id="164" name="Google Shape;164;g10533824ff3_0_215"/>
          <p:cNvSpPr txBox="1">
            <a:spLocks noGrp="1"/>
          </p:cNvSpPr>
          <p:nvPr>
            <p:ph type="body" idx="1"/>
          </p:nvPr>
        </p:nvSpPr>
        <p:spPr>
          <a:xfrm>
            <a:off x="967950" y="1823250"/>
            <a:ext cx="10256100" cy="4041000"/>
          </a:xfrm>
          <a:prstGeom prst="rect">
            <a:avLst/>
          </a:prstGeom>
          <a:noFill/>
          <a:ln>
            <a:noFill/>
          </a:ln>
        </p:spPr>
        <p:txBody>
          <a:bodyPr spcFirstLastPara="1" wrap="square" lIns="43650" tIns="43650" rIns="43650" bIns="43650" anchor="t" anchorCtr="0">
            <a:noAutofit/>
          </a:bodyPr>
          <a:lstStyle/>
          <a:p>
            <a:pPr marL="787400" lvl="0" indent="0" algn="l" rtl="0">
              <a:lnSpc>
                <a:spcPct val="100000"/>
              </a:lnSpc>
              <a:spcBef>
                <a:spcPts val="0"/>
              </a:spcBef>
              <a:spcAft>
                <a:spcPts val="0"/>
              </a:spcAft>
              <a:buNone/>
            </a:pPr>
            <a:endParaRPr sz="2100"/>
          </a:p>
          <a:p>
            <a:pPr marL="393700" lvl="0" indent="-381000" algn="l" rtl="0">
              <a:spcBef>
                <a:spcPts val="0"/>
              </a:spcBef>
              <a:spcAft>
                <a:spcPts val="0"/>
              </a:spcAft>
              <a:buSzPts val="2800"/>
              <a:buChar char="▸"/>
            </a:pPr>
            <a:r>
              <a:rPr lang="en-US" sz="2800" b="1"/>
              <a:t>Costly, unreliable, and outsourced decision making</a:t>
            </a:r>
            <a:endParaRPr sz="2800" b="1"/>
          </a:p>
          <a:p>
            <a:pPr marL="787400" lvl="0" indent="0" algn="l" rtl="0">
              <a:lnSpc>
                <a:spcPct val="100000"/>
              </a:lnSpc>
              <a:spcBef>
                <a:spcPts val="0"/>
              </a:spcBef>
              <a:spcAft>
                <a:spcPts val="0"/>
              </a:spcAft>
              <a:buNone/>
            </a:pPr>
            <a:endParaRPr sz="2100"/>
          </a:p>
          <a:p>
            <a:pPr marL="0" lvl="0" indent="0" algn="l" rtl="0">
              <a:lnSpc>
                <a:spcPct val="100000"/>
              </a:lnSpc>
              <a:spcBef>
                <a:spcPts val="0"/>
              </a:spcBef>
              <a:spcAft>
                <a:spcPts val="0"/>
              </a:spcAft>
              <a:buNone/>
            </a:pPr>
            <a:r>
              <a:rPr lang="en-US" sz="2100"/>
              <a:t>    </a:t>
            </a:r>
            <a:endParaRPr sz="2100"/>
          </a:p>
          <a:p>
            <a:pPr marL="0" lvl="0" indent="0" algn="l" rtl="0">
              <a:lnSpc>
                <a:spcPct val="100000"/>
              </a:lnSpc>
              <a:spcBef>
                <a:spcPts val="0"/>
              </a:spcBef>
              <a:spcAft>
                <a:spcPts val="0"/>
              </a:spcAft>
              <a:buNone/>
            </a:pPr>
            <a:endParaRPr sz="2100"/>
          </a:p>
          <a:p>
            <a:pPr marL="0" lvl="0" indent="0" algn="l" rtl="0">
              <a:lnSpc>
                <a:spcPct val="100000"/>
              </a:lnSpc>
              <a:spcBef>
                <a:spcPts val="0"/>
              </a:spcBef>
              <a:spcAft>
                <a:spcPts val="0"/>
              </a:spcAft>
              <a:buNone/>
            </a:pPr>
            <a:endParaRPr sz="2100"/>
          </a:p>
          <a:p>
            <a:pPr marL="0" lvl="0" indent="0" algn="l" rtl="0">
              <a:lnSpc>
                <a:spcPct val="100000"/>
              </a:lnSpc>
              <a:spcBef>
                <a:spcPts val="0"/>
              </a:spcBef>
              <a:spcAft>
                <a:spcPts val="0"/>
              </a:spcAft>
              <a:buNone/>
            </a:pPr>
            <a:endParaRPr sz="2100"/>
          </a:p>
          <a:p>
            <a:pPr marL="0" lvl="0" indent="0" algn="l" rtl="0">
              <a:lnSpc>
                <a:spcPct val="100000"/>
              </a:lnSpc>
              <a:spcBef>
                <a:spcPts val="0"/>
              </a:spcBef>
              <a:spcAft>
                <a:spcPts val="0"/>
              </a:spcAft>
              <a:buNone/>
            </a:pPr>
            <a:endParaRPr sz="2100"/>
          </a:p>
          <a:p>
            <a:pPr marL="393700" lvl="0" indent="0" algn="l" rtl="0">
              <a:lnSpc>
                <a:spcPct val="100000"/>
              </a:lnSpc>
              <a:spcBef>
                <a:spcPts val="0"/>
              </a:spcBef>
              <a:spcAft>
                <a:spcPts val="0"/>
              </a:spcAft>
              <a:buNone/>
            </a:pPr>
            <a:endParaRPr sz="2100"/>
          </a:p>
          <a:p>
            <a:pPr marL="0" lvl="0" indent="0" algn="l" rtl="0">
              <a:lnSpc>
                <a:spcPct val="100000"/>
              </a:lnSpc>
              <a:spcBef>
                <a:spcPts val="0"/>
              </a:spcBef>
              <a:spcAft>
                <a:spcPts val="0"/>
              </a:spcAft>
              <a:buSzPts val="3100"/>
              <a:buNone/>
            </a:pPr>
            <a:r>
              <a:rPr lang="en-US" sz="3100"/>
              <a:t> </a:t>
            </a:r>
            <a:endParaRPr/>
          </a:p>
        </p:txBody>
      </p:sp>
      <p:graphicFrame>
        <p:nvGraphicFramePr>
          <p:cNvPr id="165" name="Google Shape;165;g10533824ff3_0_215"/>
          <p:cNvGraphicFramePr/>
          <p:nvPr/>
        </p:nvGraphicFramePr>
        <p:xfrm>
          <a:off x="1443964" y="2902900"/>
          <a:ext cx="3000000" cy="3000000"/>
        </p:xfrm>
        <a:graphic>
          <a:graphicData uri="http://schemas.openxmlformats.org/drawingml/2006/table">
            <a:tbl>
              <a:tblPr>
                <a:noFill/>
                <a:tableStyleId>{0487F874-706B-4D40-940A-E523462C950B}</a:tableStyleId>
              </a:tblPr>
              <a:tblGrid>
                <a:gridCol w="3049325">
                  <a:extLst>
                    <a:ext uri="{9D8B030D-6E8A-4147-A177-3AD203B41FA5}">
                      <a16:colId xmlns:a16="http://schemas.microsoft.com/office/drawing/2014/main" val="20000"/>
                    </a:ext>
                  </a:extLst>
                </a:gridCol>
                <a:gridCol w="6254725">
                  <a:extLst>
                    <a:ext uri="{9D8B030D-6E8A-4147-A177-3AD203B41FA5}">
                      <a16:colId xmlns:a16="http://schemas.microsoft.com/office/drawing/2014/main" val="20001"/>
                    </a:ext>
                  </a:extLst>
                </a:gridCol>
              </a:tblGrid>
              <a:tr h="466500">
                <a:tc>
                  <a:txBody>
                    <a:bodyPr/>
                    <a:lstStyle/>
                    <a:p>
                      <a:pPr marL="0" lvl="0" indent="0" algn="l" rtl="0">
                        <a:lnSpc>
                          <a:spcPct val="150000"/>
                        </a:lnSpc>
                        <a:spcBef>
                          <a:spcPts val="0"/>
                        </a:spcBef>
                        <a:spcAft>
                          <a:spcPts val="0"/>
                        </a:spcAft>
                        <a:buNone/>
                      </a:pPr>
                      <a:r>
                        <a:rPr lang="en-US" sz="1200" b="1">
                          <a:latin typeface="Roboto"/>
                          <a:ea typeface="Roboto"/>
                          <a:cs typeface="Roboto"/>
                          <a:sym typeface="Roboto"/>
                        </a:rPr>
                        <a:t>Fee type</a:t>
                      </a:r>
                      <a:endParaRPr sz="1200" b="1">
                        <a:latin typeface="Roboto"/>
                        <a:ea typeface="Roboto"/>
                        <a:cs typeface="Roboto"/>
                        <a:sym typeface="Roboto"/>
                      </a:endParaRPr>
                    </a:p>
                  </a:txBody>
                  <a:tcPr marL="85700" marR="85700" marT="64275" marB="64275">
                    <a:lnL w="19050" cap="flat" cmpd="sng">
                      <a:solidFill>
                        <a:srgbClr val="D8D9DA"/>
                      </a:solidFill>
                      <a:prstDash val="solid"/>
                      <a:round/>
                      <a:headEnd type="none" w="sm" len="sm"/>
                      <a:tailEnd type="none" w="sm" len="sm"/>
                    </a:lnL>
                    <a:lnR w="19050" cap="flat" cmpd="sng">
                      <a:solidFill>
                        <a:srgbClr val="D8D9DA"/>
                      </a:solidFill>
                      <a:prstDash val="solid"/>
                      <a:round/>
                      <a:headEnd type="none" w="sm" len="sm"/>
                      <a:tailEnd type="none" w="sm" len="sm"/>
                    </a:lnR>
                    <a:lnT w="19050" cap="flat" cmpd="sng">
                      <a:solidFill>
                        <a:srgbClr val="D8D9DA"/>
                      </a:solidFill>
                      <a:prstDash val="solid"/>
                      <a:round/>
                      <a:headEnd type="none" w="sm" len="sm"/>
                      <a:tailEnd type="none" w="sm" len="sm"/>
                    </a:lnT>
                    <a:lnB w="19050" cap="flat" cmpd="sng">
                      <a:solidFill>
                        <a:srgbClr val="D8D9DA"/>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US" sz="1200" b="1">
                          <a:latin typeface="Roboto"/>
                          <a:ea typeface="Roboto"/>
                          <a:cs typeface="Roboto"/>
                          <a:sym typeface="Roboto"/>
                        </a:rPr>
                        <a:t>Typical cost</a:t>
                      </a:r>
                      <a:endParaRPr sz="1200" b="1">
                        <a:latin typeface="Roboto"/>
                        <a:ea typeface="Roboto"/>
                        <a:cs typeface="Roboto"/>
                        <a:sym typeface="Roboto"/>
                      </a:endParaRPr>
                    </a:p>
                  </a:txBody>
                  <a:tcPr marL="85700" marR="85700" marT="64275" marB="64275">
                    <a:lnL w="19050" cap="flat" cmpd="sng">
                      <a:solidFill>
                        <a:srgbClr val="D8D9DA"/>
                      </a:solidFill>
                      <a:prstDash val="solid"/>
                      <a:round/>
                      <a:headEnd type="none" w="sm" len="sm"/>
                      <a:tailEnd type="none" w="sm" len="sm"/>
                    </a:lnL>
                    <a:lnR w="19050" cap="flat" cmpd="sng">
                      <a:solidFill>
                        <a:srgbClr val="D8D9DA"/>
                      </a:solidFill>
                      <a:prstDash val="solid"/>
                      <a:round/>
                      <a:headEnd type="none" w="sm" len="sm"/>
                      <a:tailEnd type="none" w="sm" len="sm"/>
                    </a:lnR>
                    <a:lnT w="19050" cap="flat" cmpd="sng">
                      <a:solidFill>
                        <a:srgbClr val="D8D9DA"/>
                      </a:solidFill>
                      <a:prstDash val="solid"/>
                      <a:round/>
                      <a:headEnd type="none" w="sm" len="sm"/>
                      <a:tailEnd type="none" w="sm" len="sm"/>
                    </a:lnT>
                    <a:lnB w="19050" cap="flat" cmpd="sng">
                      <a:solidFill>
                        <a:srgbClr val="D8D9DA"/>
                      </a:solidFill>
                      <a:prstDash val="solid"/>
                      <a:round/>
                      <a:headEnd type="none" w="sm" len="sm"/>
                      <a:tailEnd type="none" w="sm" len="sm"/>
                    </a:lnB>
                  </a:tcPr>
                </a:tc>
                <a:extLst>
                  <a:ext uri="{0D108BD9-81ED-4DB2-BD59-A6C34878D82A}">
                    <a16:rowId xmlns:a16="http://schemas.microsoft.com/office/drawing/2014/main" val="10000"/>
                  </a:ext>
                </a:extLst>
              </a:tr>
              <a:tr h="700450">
                <a:tc>
                  <a:txBody>
                    <a:bodyPr/>
                    <a:lstStyle/>
                    <a:p>
                      <a:pPr marL="0" lvl="0" indent="0" algn="l" rtl="0">
                        <a:lnSpc>
                          <a:spcPct val="150000"/>
                        </a:lnSpc>
                        <a:spcBef>
                          <a:spcPts val="0"/>
                        </a:spcBef>
                        <a:spcAft>
                          <a:spcPts val="0"/>
                        </a:spcAft>
                        <a:buNone/>
                      </a:pPr>
                      <a:r>
                        <a:rPr lang="en-US" sz="1200">
                          <a:latin typeface="Roboto"/>
                          <a:ea typeface="Roboto"/>
                          <a:cs typeface="Roboto"/>
                          <a:sym typeface="Roboto"/>
                        </a:rPr>
                        <a:t>Assets under management (AUM)</a:t>
                      </a:r>
                      <a:endParaRPr sz="1200">
                        <a:latin typeface="Roboto"/>
                        <a:ea typeface="Roboto"/>
                        <a:cs typeface="Roboto"/>
                        <a:sym typeface="Roboto"/>
                      </a:endParaRPr>
                    </a:p>
                  </a:txBody>
                  <a:tcPr marL="85700" marR="85700" marT="64275" marB="64275">
                    <a:lnL w="19050" cap="flat" cmpd="sng">
                      <a:solidFill>
                        <a:srgbClr val="D8D9DA"/>
                      </a:solidFill>
                      <a:prstDash val="solid"/>
                      <a:round/>
                      <a:headEnd type="none" w="sm" len="sm"/>
                      <a:tailEnd type="none" w="sm" len="sm"/>
                    </a:lnL>
                    <a:lnR w="19050" cap="flat" cmpd="sng">
                      <a:solidFill>
                        <a:srgbClr val="D8D9DA"/>
                      </a:solidFill>
                      <a:prstDash val="solid"/>
                      <a:round/>
                      <a:headEnd type="none" w="sm" len="sm"/>
                      <a:tailEnd type="none" w="sm" len="sm"/>
                    </a:lnR>
                    <a:lnT w="19050" cap="flat" cmpd="sng">
                      <a:solidFill>
                        <a:srgbClr val="D8D9DA"/>
                      </a:solidFill>
                      <a:prstDash val="solid"/>
                      <a:round/>
                      <a:headEnd type="none" w="sm" len="sm"/>
                      <a:tailEnd type="none" w="sm" len="sm"/>
                    </a:lnT>
                    <a:lnB w="19050" cap="flat" cmpd="sng">
                      <a:solidFill>
                        <a:srgbClr val="D8D9DA"/>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US" sz="1200">
                          <a:latin typeface="Roboto"/>
                          <a:ea typeface="Roboto"/>
                          <a:cs typeface="Roboto"/>
                          <a:sym typeface="Roboto"/>
                        </a:rPr>
                        <a:t>0.25% to 0.50% annually for a robo-advisor; 1% for a traditional in-person financial advisor.</a:t>
                      </a:r>
                      <a:endParaRPr sz="1200">
                        <a:latin typeface="Roboto"/>
                        <a:ea typeface="Roboto"/>
                        <a:cs typeface="Roboto"/>
                        <a:sym typeface="Roboto"/>
                      </a:endParaRPr>
                    </a:p>
                  </a:txBody>
                  <a:tcPr marL="85700" marR="85700" marT="64275" marB="64275">
                    <a:lnL w="19050" cap="flat" cmpd="sng">
                      <a:solidFill>
                        <a:srgbClr val="D8D9DA"/>
                      </a:solidFill>
                      <a:prstDash val="solid"/>
                      <a:round/>
                      <a:headEnd type="none" w="sm" len="sm"/>
                      <a:tailEnd type="none" w="sm" len="sm"/>
                    </a:lnL>
                    <a:lnR w="19050" cap="flat" cmpd="sng">
                      <a:solidFill>
                        <a:srgbClr val="D8D9DA"/>
                      </a:solidFill>
                      <a:prstDash val="solid"/>
                      <a:round/>
                      <a:headEnd type="none" w="sm" len="sm"/>
                      <a:tailEnd type="none" w="sm" len="sm"/>
                    </a:lnR>
                    <a:lnT w="19050" cap="flat" cmpd="sng">
                      <a:solidFill>
                        <a:srgbClr val="D8D9DA"/>
                      </a:solidFill>
                      <a:prstDash val="solid"/>
                      <a:round/>
                      <a:headEnd type="none" w="sm" len="sm"/>
                      <a:tailEnd type="none" w="sm" len="sm"/>
                    </a:lnT>
                    <a:lnB w="19050" cap="flat" cmpd="sng">
                      <a:solidFill>
                        <a:srgbClr val="D8D9DA"/>
                      </a:solidFill>
                      <a:prstDash val="solid"/>
                      <a:round/>
                      <a:headEnd type="none" w="sm" len="sm"/>
                      <a:tailEnd type="none" w="sm" len="sm"/>
                    </a:lnB>
                  </a:tcPr>
                </a:tc>
                <a:extLst>
                  <a:ext uri="{0D108BD9-81ED-4DB2-BD59-A6C34878D82A}">
                    <a16:rowId xmlns:a16="http://schemas.microsoft.com/office/drawing/2014/main" val="10001"/>
                  </a:ext>
                </a:extLst>
              </a:tr>
              <a:tr h="466500">
                <a:tc>
                  <a:txBody>
                    <a:bodyPr/>
                    <a:lstStyle/>
                    <a:p>
                      <a:pPr marL="0" lvl="0" indent="0" algn="l" rtl="0">
                        <a:lnSpc>
                          <a:spcPct val="150000"/>
                        </a:lnSpc>
                        <a:spcBef>
                          <a:spcPts val="0"/>
                        </a:spcBef>
                        <a:spcAft>
                          <a:spcPts val="0"/>
                        </a:spcAft>
                        <a:buNone/>
                      </a:pPr>
                      <a:r>
                        <a:rPr lang="en-US" sz="1200">
                          <a:latin typeface="Roboto"/>
                          <a:ea typeface="Roboto"/>
                          <a:cs typeface="Roboto"/>
                          <a:sym typeface="Roboto"/>
                        </a:rPr>
                        <a:t>Flat annual fee (retainer)</a:t>
                      </a:r>
                      <a:endParaRPr sz="1200">
                        <a:latin typeface="Roboto"/>
                        <a:ea typeface="Roboto"/>
                        <a:cs typeface="Roboto"/>
                        <a:sym typeface="Roboto"/>
                      </a:endParaRPr>
                    </a:p>
                  </a:txBody>
                  <a:tcPr marL="85700" marR="85700" marT="64275" marB="64275">
                    <a:lnL w="19050" cap="flat" cmpd="sng">
                      <a:solidFill>
                        <a:srgbClr val="D8D9DA"/>
                      </a:solidFill>
                      <a:prstDash val="solid"/>
                      <a:round/>
                      <a:headEnd type="none" w="sm" len="sm"/>
                      <a:tailEnd type="none" w="sm" len="sm"/>
                    </a:lnL>
                    <a:lnR w="19050" cap="flat" cmpd="sng">
                      <a:solidFill>
                        <a:srgbClr val="D8D9DA"/>
                      </a:solidFill>
                      <a:prstDash val="solid"/>
                      <a:round/>
                      <a:headEnd type="none" w="sm" len="sm"/>
                      <a:tailEnd type="none" w="sm" len="sm"/>
                    </a:lnR>
                    <a:lnT w="19050" cap="flat" cmpd="sng">
                      <a:solidFill>
                        <a:srgbClr val="D8D9DA"/>
                      </a:solidFill>
                      <a:prstDash val="solid"/>
                      <a:round/>
                      <a:headEnd type="none" w="sm" len="sm"/>
                      <a:tailEnd type="none" w="sm" len="sm"/>
                    </a:lnT>
                    <a:lnB w="19050" cap="flat" cmpd="sng">
                      <a:solidFill>
                        <a:srgbClr val="D8D9DA"/>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US" sz="1200">
                          <a:latin typeface="Roboto"/>
                          <a:ea typeface="Roboto"/>
                          <a:cs typeface="Roboto"/>
                          <a:sym typeface="Roboto"/>
                        </a:rPr>
                        <a:t>$2,000 to $7,500</a:t>
                      </a:r>
                      <a:endParaRPr sz="1200">
                        <a:latin typeface="Roboto"/>
                        <a:ea typeface="Roboto"/>
                        <a:cs typeface="Roboto"/>
                        <a:sym typeface="Roboto"/>
                      </a:endParaRPr>
                    </a:p>
                  </a:txBody>
                  <a:tcPr marL="85700" marR="85700" marT="64275" marB="64275">
                    <a:lnL w="19050" cap="flat" cmpd="sng">
                      <a:solidFill>
                        <a:srgbClr val="D8D9DA"/>
                      </a:solidFill>
                      <a:prstDash val="solid"/>
                      <a:round/>
                      <a:headEnd type="none" w="sm" len="sm"/>
                      <a:tailEnd type="none" w="sm" len="sm"/>
                    </a:lnL>
                    <a:lnR w="19050" cap="flat" cmpd="sng">
                      <a:solidFill>
                        <a:srgbClr val="D8D9DA"/>
                      </a:solidFill>
                      <a:prstDash val="solid"/>
                      <a:round/>
                      <a:headEnd type="none" w="sm" len="sm"/>
                      <a:tailEnd type="none" w="sm" len="sm"/>
                    </a:lnR>
                    <a:lnT w="19050" cap="flat" cmpd="sng">
                      <a:solidFill>
                        <a:srgbClr val="D8D9DA"/>
                      </a:solidFill>
                      <a:prstDash val="solid"/>
                      <a:round/>
                      <a:headEnd type="none" w="sm" len="sm"/>
                      <a:tailEnd type="none" w="sm" len="sm"/>
                    </a:lnT>
                    <a:lnB w="19050" cap="flat" cmpd="sng">
                      <a:solidFill>
                        <a:srgbClr val="D8D9DA"/>
                      </a:solidFill>
                      <a:prstDash val="solid"/>
                      <a:round/>
                      <a:headEnd type="none" w="sm" len="sm"/>
                      <a:tailEnd type="none" w="sm" len="sm"/>
                    </a:lnB>
                  </a:tcPr>
                </a:tc>
                <a:extLst>
                  <a:ext uri="{0D108BD9-81ED-4DB2-BD59-A6C34878D82A}">
                    <a16:rowId xmlns:a16="http://schemas.microsoft.com/office/drawing/2014/main" val="10002"/>
                  </a:ext>
                </a:extLst>
              </a:tr>
              <a:tr h="466500">
                <a:tc>
                  <a:txBody>
                    <a:bodyPr/>
                    <a:lstStyle/>
                    <a:p>
                      <a:pPr marL="0" lvl="0" indent="0" algn="l" rtl="0">
                        <a:lnSpc>
                          <a:spcPct val="150000"/>
                        </a:lnSpc>
                        <a:spcBef>
                          <a:spcPts val="0"/>
                        </a:spcBef>
                        <a:spcAft>
                          <a:spcPts val="0"/>
                        </a:spcAft>
                        <a:buNone/>
                      </a:pPr>
                      <a:r>
                        <a:rPr lang="en-US" sz="1200">
                          <a:latin typeface="Roboto"/>
                          <a:ea typeface="Roboto"/>
                          <a:cs typeface="Roboto"/>
                          <a:sym typeface="Roboto"/>
                        </a:rPr>
                        <a:t>Hourly fee</a:t>
                      </a:r>
                      <a:endParaRPr sz="1200">
                        <a:latin typeface="Roboto"/>
                        <a:ea typeface="Roboto"/>
                        <a:cs typeface="Roboto"/>
                        <a:sym typeface="Roboto"/>
                      </a:endParaRPr>
                    </a:p>
                  </a:txBody>
                  <a:tcPr marL="85700" marR="85700" marT="64275" marB="64275">
                    <a:lnL w="19050" cap="flat" cmpd="sng">
                      <a:solidFill>
                        <a:srgbClr val="D8D9DA"/>
                      </a:solidFill>
                      <a:prstDash val="solid"/>
                      <a:round/>
                      <a:headEnd type="none" w="sm" len="sm"/>
                      <a:tailEnd type="none" w="sm" len="sm"/>
                    </a:lnL>
                    <a:lnR w="19050" cap="flat" cmpd="sng">
                      <a:solidFill>
                        <a:srgbClr val="D8D9DA"/>
                      </a:solidFill>
                      <a:prstDash val="solid"/>
                      <a:round/>
                      <a:headEnd type="none" w="sm" len="sm"/>
                      <a:tailEnd type="none" w="sm" len="sm"/>
                    </a:lnR>
                    <a:lnT w="19050" cap="flat" cmpd="sng">
                      <a:solidFill>
                        <a:srgbClr val="D8D9DA"/>
                      </a:solidFill>
                      <a:prstDash val="solid"/>
                      <a:round/>
                      <a:headEnd type="none" w="sm" len="sm"/>
                      <a:tailEnd type="none" w="sm" len="sm"/>
                    </a:lnT>
                    <a:lnB w="19050" cap="flat" cmpd="sng">
                      <a:solidFill>
                        <a:srgbClr val="D8D9DA"/>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US" sz="1200">
                          <a:latin typeface="Roboto"/>
                          <a:ea typeface="Roboto"/>
                          <a:cs typeface="Roboto"/>
                          <a:sym typeface="Roboto"/>
                        </a:rPr>
                        <a:t>$200 to $400</a:t>
                      </a:r>
                      <a:endParaRPr sz="1200">
                        <a:latin typeface="Roboto"/>
                        <a:ea typeface="Roboto"/>
                        <a:cs typeface="Roboto"/>
                        <a:sym typeface="Roboto"/>
                      </a:endParaRPr>
                    </a:p>
                  </a:txBody>
                  <a:tcPr marL="85700" marR="85700" marT="64275" marB="64275">
                    <a:lnL w="19050" cap="flat" cmpd="sng">
                      <a:solidFill>
                        <a:srgbClr val="D8D9DA"/>
                      </a:solidFill>
                      <a:prstDash val="solid"/>
                      <a:round/>
                      <a:headEnd type="none" w="sm" len="sm"/>
                      <a:tailEnd type="none" w="sm" len="sm"/>
                    </a:lnL>
                    <a:lnR w="19050" cap="flat" cmpd="sng">
                      <a:solidFill>
                        <a:srgbClr val="D8D9DA"/>
                      </a:solidFill>
                      <a:prstDash val="solid"/>
                      <a:round/>
                      <a:headEnd type="none" w="sm" len="sm"/>
                      <a:tailEnd type="none" w="sm" len="sm"/>
                    </a:lnR>
                    <a:lnT w="19050" cap="flat" cmpd="sng">
                      <a:solidFill>
                        <a:srgbClr val="D8D9DA"/>
                      </a:solidFill>
                      <a:prstDash val="solid"/>
                      <a:round/>
                      <a:headEnd type="none" w="sm" len="sm"/>
                      <a:tailEnd type="none" w="sm" len="sm"/>
                    </a:lnT>
                    <a:lnB w="19050" cap="flat" cmpd="sng">
                      <a:solidFill>
                        <a:srgbClr val="D8D9DA"/>
                      </a:solidFill>
                      <a:prstDash val="solid"/>
                      <a:round/>
                      <a:headEnd type="none" w="sm" len="sm"/>
                      <a:tailEnd type="none" w="sm" len="sm"/>
                    </a:lnB>
                  </a:tcPr>
                </a:tc>
                <a:extLst>
                  <a:ext uri="{0D108BD9-81ED-4DB2-BD59-A6C34878D82A}">
                    <a16:rowId xmlns:a16="http://schemas.microsoft.com/office/drawing/2014/main" val="10003"/>
                  </a:ext>
                </a:extLst>
              </a:tr>
              <a:tr h="466500">
                <a:tc>
                  <a:txBody>
                    <a:bodyPr/>
                    <a:lstStyle/>
                    <a:p>
                      <a:pPr marL="0" lvl="0" indent="0" algn="l" rtl="0">
                        <a:lnSpc>
                          <a:spcPct val="150000"/>
                        </a:lnSpc>
                        <a:spcBef>
                          <a:spcPts val="0"/>
                        </a:spcBef>
                        <a:spcAft>
                          <a:spcPts val="0"/>
                        </a:spcAft>
                        <a:buNone/>
                      </a:pPr>
                      <a:r>
                        <a:rPr lang="en-US" sz="1200">
                          <a:latin typeface="Roboto"/>
                          <a:ea typeface="Roboto"/>
                          <a:cs typeface="Roboto"/>
                          <a:sym typeface="Roboto"/>
                        </a:rPr>
                        <a:t>Per-plan fee</a:t>
                      </a:r>
                      <a:endParaRPr sz="1200">
                        <a:latin typeface="Roboto"/>
                        <a:ea typeface="Roboto"/>
                        <a:cs typeface="Roboto"/>
                        <a:sym typeface="Roboto"/>
                      </a:endParaRPr>
                    </a:p>
                  </a:txBody>
                  <a:tcPr marL="85700" marR="85700" marT="64275" marB="64275">
                    <a:lnL w="19050" cap="flat" cmpd="sng">
                      <a:solidFill>
                        <a:srgbClr val="D8D9DA"/>
                      </a:solidFill>
                      <a:prstDash val="solid"/>
                      <a:round/>
                      <a:headEnd type="none" w="sm" len="sm"/>
                      <a:tailEnd type="none" w="sm" len="sm"/>
                    </a:lnL>
                    <a:lnR w="19050" cap="flat" cmpd="sng">
                      <a:solidFill>
                        <a:srgbClr val="D8D9DA"/>
                      </a:solidFill>
                      <a:prstDash val="solid"/>
                      <a:round/>
                      <a:headEnd type="none" w="sm" len="sm"/>
                      <a:tailEnd type="none" w="sm" len="sm"/>
                    </a:lnR>
                    <a:lnT w="19050" cap="flat" cmpd="sng">
                      <a:solidFill>
                        <a:srgbClr val="D8D9DA"/>
                      </a:solidFill>
                      <a:prstDash val="solid"/>
                      <a:round/>
                      <a:headEnd type="none" w="sm" len="sm"/>
                      <a:tailEnd type="none" w="sm" len="sm"/>
                    </a:lnT>
                    <a:lnB w="19050" cap="flat" cmpd="sng">
                      <a:solidFill>
                        <a:srgbClr val="D8D9DA"/>
                      </a:solidFill>
                      <a:prstDash val="solid"/>
                      <a:round/>
                      <a:headEnd type="none" w="sm" len="sm"/>
                      <a:tailEnd type="none" w="sm" len="sm"/>
                    </a:lnB>
                    <a:solidFill>
                      <a:schemeClr val="lt1"/>
                    </a:solidFill>
                  </a:tcPr>
                </a:tc>
                <a:tc>
                  <a:txBody>
                    <a:bodyPr/>
                    <a:lstStyle/>
                    <a:p>
                      <a:pPr marL="0" lvl="0" indent="0" algn="l" rtl="0">
                        <a:lnSpc>
                          <a:spcPct val="150000"/>
                        </a:lnSpc>
                        <a:spcBef>
                          <a:spcPts val="0"/>
                        </a:spcBef>
                        <a:spcAft>
                          <a:spcPts val="0"/>
                        </a:spcAft>
                        <a:buNone/>
                      </a:pPr>
                      <a:r>
                        <a:rPr lang="en-US" sz="1200">
                          <a:latin typeface="Roboto"/>
                          <a:ea typeface="Roboto"/>
                          <a:cs typeface="Roboto"/>
                          <a:sym typeface="Roboto"/>
                        </a:rPr>
                        <a:t>$1,000 to $3,000</a:t>
                      </a:r>
                      <a:endParaRPr sz="1200">
                        <a:latin typeface="Roboto"/>
                        <a:ea typeface="Roboto"/>
                        <a:cs typeface="Roboto"/>
                        <a:sym typeface="Roboto"/>
                      </a:endParaRPr>
                    </a:p>
                  </a:txBody>
                  <a:tcPr marL="85700" marR="85700" marT="64275" marB="64275">
                    <a:lnL w="19050" cap="flat" cmpd="sng">
                      <a:solidFill>
                        <a:srgbClr val="D8D9DA"/>
                      </a:solidFill>
                      <a:prstDash val="solid"/>
                      <a:round/>
                      <a:headEnd type="none" w="sm" len="sm"/>
                      <a:tailEnd type="none" w="sm" len="sm"/>
                    </a:lnL>
                    <a:lnR w="19050" cap="flat" cmpd="sng">
                      <a:solidFill>
                        <a:srgbClr val="D8D9DA"/>
                      </a:solidFill>
                      <a:prstDash val="solid"/>
                      <a:round/>
                      <a:headEnd type="none" w="sm" len="sm"/>
                      <a:tailEnd type="none" w="sm" len="sm"/>
                    </a:lnR>
                    <a:lnT w="19050" cap="flat" cmpd="sng">
                      <a:solidFill>
                        <a:srgbClr val="D8D9DA"/>
                      </a:solidFill>
                      <a:prstDash val="solid"/>
                      <a:round/>
                      <a:headEnd type="none" w="sm" len="sm"/>
                      <a:tailEnd type="none" w="sm" len="sm"/>
                    </a:lnT>
                    <a:lnB w="19050" cap="flat" cmpd="sng">
                      <a:solidFill>
                        <a:srgbClr val="D8D9D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1354</Words>
  <Application>Microsoft Office PowerPoint</Application>
  <PresentationFormat>Widescreen</PresentationFormat>
  <Paragraphs>189</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Noto Sans Symbols</vt:lpstr>
      <vt:lpstr>Avenir</vt:lpstr>
      <vt:lpstr>Roboto</vt:lpstr>
      <vt:lpstr>Calibri</vt:lpstr>
      <vt:lpstr>Retrospect</vt:lpstr>
      <vt:lpstr>Stock Smart</vt:lpstr>
      <vt:lpstr>AGENDA</vt:lpstr>
      <vt:lpstr>VISION</vt:lpstr>
      <vt:lpstr>TEAM</vt:lpstr>
      <vt:lpstr>TEAM</vt:lpstr>
      <vt:lpstr>TEAM</vt:lpstr>
      <vt:lpstr>TEAM</vt:lpstr>
      <vt:lpstr>PROBLEM (CUSTOMER PAIN)</vt:lpstr>
      <vt:lpstr>PROBLEM (CUSTOMER PAIN)</vt:lpstr>
      <vt:lpstr>MARKET</vt:lpstr>
      <vt:lpstr>BUSINESS MODEL / UNIT ECONOMICS</vt:lpstr>
      <vt:lpstr>Our Solutions </vt:lpstr>
      <vt:lpstr>Historical Data</vt:lpstr>
      <vt:lpstr>Historical Data</vt:lpstr>
      <vt:lpstr>News</vt:lpstr>
      <vt:lpstr>Inside Trading Activity</vt:lpstr>
      <vt:lpstr>Inside Trading Activity</vt:lpstr>
      <vt:lpstr>Inside Trading Activity</vt:lpstr>
      <vt:lpstr>Inside Trading Activity</vt:lpstr>
      <vt:lpstr>Paid Services - Trading idea # 1 </vt:lpstr>
      <vt:lpstr>Trading idea # 1 (Continued)</vt:lpstr>
      <vt:lpstr>Trading idea # 1 (Continued)</vt:lpstr>
      <vt:lpstr>Trading idea # 1 (Continued)</vt:lpstr>
      <vt:lpstr>Close vs EMA_10 vs Open Price</vt:lpstr>
      <vt:lpstr>Train &amp; Test the Regression Model</vt:lpstr>
      <vt:lpstr>Predicted VS Actual</vt:lpstr>
      <vt:lpstr>Conclusion &amp; Assumption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Smart</dc:title>
  <dc:creator>Haoyu Wang</dc:creator>
  <cp:lastModifiedBy>Haoyu Wang</cp:lastModifiedBy>
  <cp:revision>1</cp:revision>
  <dcterms:created xsi:type="dcterms:W3CDTF">2021-11-30T19:02:10Z</dcterms:created>
  <dcterms:modified xsi:type="dcterms:W3CDTF">2022-06-13T15:42:50Z</dcterms:modified>
</cp:coreProperties>
</file>